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0" r:id="rId2"/>
    <p:sldId id="264" r:id="rId3"/>
    <p:sldId id="263" r:id="rId4"/>
    <p:sldId id="274" r:id="rId5"/>
    <p:sldId id="345" r:id="rId6"/>
    <p:sldId id="275" r:id="rId7"/>
    <p:sldId id="322" r:id="rId8"/>
    <p:sldId id="328" r:id="rId9"/>
    <p:sldId id="329" r:id="rId10"/>
    <p:sldId id="337" r:id="rId11"/>
    <p:sldId id="338" r:id="rId12"/>
    <p:sldId id="339" r:id="rId13"/>
    <p:sldId id="340" r:id="rId14"/>
    <p:sldId id="341" r:id="rId15"/>
    <p:sldId id="342" r:id="rId16"/>
    <p:sldId id="343" r:id="rId17"/>
    <p:sldId id="344" r:id="rId18"/>
    <p:sldId id="272" r:id="rId1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2F2F2"/>
    <a:srgbClr val="FA8562"/>
    <a:srgbClr val="A926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47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2017/11/26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56810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03138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8643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2017/11/26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2017/11/26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2017/11/26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2017/11/26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2017/11/26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2017/11/26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2017/11/26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389565" y="2700152"/>
            <a:ext cx="9405620" cy="830997"/>
          </a:xfrm>
          <a:prstGeom prst="rect">
            <a:avLst/>
          </a:prstGeom>
          <a:noFill/>
          <a:ln w="9525">
            <a:noFill/>
          </a:ln>
        </p:spPr>
        <p:txBody>
          <a:bodyPr wrap="square" rtlCol="0" anchor="t">
            <a:spAutoFit/>
          </a:bodyPr>
          <a:lstStyle/>
          <a:p>
            <a:pPr lvl="0" algn="ctr"/>
            <a:r>
              <a:rPr lang="zh-CN" altLang="en-US" sz="2400" b="1" dirty="0" smtClean="0">
                <a:solidFill>
                  <a:schemeClr val="tx1">
                    <a:lumMod val="85000"/>
                    <a:lumOff val="15000"/>
                  </a:schemeClr>
                </a:solidFill>
                <a:latin typeface="幼圆" panose="02010509060101010101" charset="-122"/>
                <a:ea typeface="幼圆" panose="02010509060101010101" charset="-122"/>
                <a:sym typeface="+mn-ea"/>
              </a:rPr>
              <a:t>东南大学成贤学院</a:t>
            </a:r>
            <a:endParaRPr lang="en-US" altLang="zh-CN" sz="2400" b="1" dirty="0" smtClean="0">
              <a:solidFill>
                <a:schemeClr val="tx1">
                  <a:lumMod val="85000"/>
                  <a:lumOff val="15000"/>
                </a:schemeClr>
              </a:solidFill>
              <a:latin typeface="幼圆" panose="02010509060101010101" charset="-122"/>
              <a:ea typeface="幼圆" panose="02010509060101010101" charset="-122"/>
              <a:sym typeface="+mn-ea"/>
            </a:endParaRPr>
          </a:p>
          <a:p>
            <a:pPr lvl="0" algn="ctr"/>
            <a:r>
              <a:rPr lang="zh-CN" altLang="en-US" sz="2400" b="1" dirty="0">
                <a:solidFill>
                  <a:schemeClr val="tx1">
                    <a:lumMod val="85000"/>
                    <a:lumOff val="15000"/>
                  </a:schemeClr>
                </a:solidFill>
                <a:latin typeface="幼圆" panose="02010509060101010101" charset="-122"/>
                <a:ea typeface="幼圆" panose="02010509060101010101" charset="-122"/>
                <a:sym typeface="+mn-ea"/>
              </a:rPr>
              <a:t>双元</a:t>
            </a:r>
            <a:r>
              <a:rPr lang="zh-CN" altLang="en-US" sz="2400" b="1" dirty="0" smtClean="0">
                <a:solidFill>
                  <a:schemeClr val="tx1">
                    <a:lumMod val="85000"/>
                    <a:lumOff val="15000"/>
                  </a:schemeClr>
                </a:solidFill>
                <a:latin typeface="幼圆" panose="02010509060101010101" charset="-122"/>
                <a:ea typeface="幼圆" panose="02010509060101010101" charset="-122"/>
                <a:sym typeface="+mn-ea"/>
              </a:rPr>
              <a:t>制培养与德企合作介绍</a:t>
            </a:r>
            <a:r>
              <a:rPr lang="en-US" altLang="zh-CN" sz="2400" b="1" dirty="0" smtClean="0">
                <a:solidFill>
                  <a:schemeClr val="tx1">
                    <a:lumMod val="85000"/>
                    <a:lumOff val="15000"/>
                  </a:schemeClr>
                </a:solidFill>
                <a:latin typeface="幼圆" panose="02010509060101010101" charset="-122"/>
                <a:ea typeface="幼圆" panose="02010509060101010101" charset="-122"/>
                <a:sym typeface="+mn-ea"/>
              </a:rPr>
              <a:t> </a:t>
            </a:r>
          </a:p>
        </p:txBody>
      </p:sp>
      <p:grpSp>
        <p:nvGrpSpPr>
          <p:cNvPr id="14" name="组合 13"/>
          <p:cNvGrpSpPr/>
          <p:nvPr/>
        </p:nvGrpSpPr>
        <p:grpSpPr>
          <a:xfrm>
            <a:off x="4549803" y="1694159"/>
            <a:ext cx="3118203" cy="3390415"/>
            <a:chOff x="7332" y="3000"/>
            <a:chExt cx="4101" cy="4459"/>
          </a:xfrm>
        </p:grpSpPr>
        <p:sp>
          <p:nvSpPr>
            <p:cNvPr id="6" name="空心弧 5"/>
            <p:cNvSpPr/>
            <p:nvPr/>
          </p:nvSpPr>
          <p:spPr>
            <a:xfrm rot="20820000">
              <a:off x="7332" y="3000"/>
              <a:ext cx="4101" cy="4101"/>
            </a:xfrm>
            <a:prstGeom prst="blockArc">
              <a:avLst>
                <a:gd name="adj1" fmla="val 12272279"/>
                <a:gd name="adj2" fmla="val 118203"/>
                <a:gd name="adj3" fmla="val 70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空心弧 9"/>
            <p:cNvSpPr/>
            <p:nvPr/>
          </p:nvSpPr>
          <p:spPr>
            <a:xfrm rot="780000" flipV="1">
              <a:off x="7332" y="3358"/>
              <a:ext cx="4101" cy="4101"/>
            </a:xfrm>
            <a:prstGeom prst="blockArc">
              <a:avLst>
                <a:gd name="adj1" fmla="val 12272279"/>
                <a:gd name="adj2" fmla="val 118203"/>
                <a:gd name="adj3" fmla="val 70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2" name="图片 1" descr="56fa194dce072"/>
          <p:cNvPicPr>
            <a:picLocks noChangeAspect="1"/>
          </p:cNvPicPr>
          <p:nvPr/>
        </p:nvPicPr>
        <p:blipFill>
          <a:blip r:embed="rId3" cstate="print"/>
          <a:stretch>
            <a:fillRect/>
          </a:stretch>
        </p:blipFill>
        <p:spPr>
          <a:xfrm>
            <a:off x="6402449" y="1494513"/>
            <a:ext cx="1796155" cy="941265"/>
          </a:xfrm>
          <a:prstGeom prst="rect">
            <a:avLst/>
          </a:prstGeom>
        </p:spPr>
      </p:pic>
      <p:grpSp>
        <p:nvGrpSpPr>
          <p:cNvPr id="19" name="组合 18"/>
          <p:cNvGrpSpPr/>
          <p:nvPr/>
        </p:nvGrpSpPr>
        <p:grpSpPr>
          <a:xfrm>
            <a:off x="-29765" y="5753100"/>
            <a:ext cx="12221130" cy="1308100"/>
            <a:chOff x="700" y="9060"/>
            <a:chExt cx="18475" cy="2060"/>
          </a:xfrm>
        </p:grpSpPr>
        <p:pic>
          <p:nvPicPr>
            <p:cNvPr id="16" name="图片 15" descr="5645d82c1642312bc4e8cad084491d91"/>
            <p:cNvPicPr>
              <a:picLocks noChangeAspect="1"/>
            </p:cNvPicPr>
            <p:nvPr/>
          </p:nvPicPr>
          <p:blipFill>
            <a:blip r:embed="rId4" cstate="print"/>
            <a:srcRect l="24906" t="39307" b="40501"/>
            <a:stretch>
              <a:fillRect/>
            </a:stretch>
          </p:blipFill>
          <p:spPr>
            <a:xfrm>
              <a:off x="700" y="9060"/>
              <a:ext cx="7661" cy="2060"/>
            </a:xfrm>
            <a:prstGeom prst="rect">
              <a:avLst/>
            </a:prstGeom>
          </p:spPr>
        </p:pic>
        <p:pic>
          <p:nvPicPr>
            <p:cNvPr id="17" name="图片 16" descr="5645d82c1642312bc4e8cad084491d91"/>
            <p:cNvPicPr>
              <a:picLocks noChangeAspect="1"/>
            </p:cNvPicPr>
            <p:nvPr/>
          </p:nvPicPr>
          <p:blipFill>
            <a:blip r:embed="rId4" cstate="print"/>
            <a:srcRect t="39307" b="40501"/>
            <a:stretch>
              <a:fillRect/>
            </a:stretch>
          </p:blipFill>
          <p:spPr>
            <a:xfrm flipH="1">
              <a:off x="8341" y="9369"/>
              <a:ext cx="8375" cy="1691"/>
            </a:xfrm>
            <a:prstGeom prst="rect">
              <a:avLst/>
            </a:prstGeom>
          </p:spPr>
        </p:pic>
        <p:pic>
          <p:nvPicPr>
            <p:cNvPr id="18" name="图片 17" descr="5645d82c1642312bc4e8cad084491d91"/>
            <p:cNvPicPr>
              <a:picLocks noChangeAspect="1"/>
            </p:cNvPicPr>
            <p:nvPr/>
          </p:nvPicPr>
          <p:blipFill>
            <a:blip r:embed="rId4" cstate="print"/>
            <a:srcRect t="39307" r="70448" b="40501"/>
            <a:stretch>
              <a:fillRect/>
            </a:stretch>
          </p:blipFill>
          <p:spPr>
            <a:xfrm>
              <a:off x="16700" y="9369"/>
              <a:ext cx="2475" cy="1691"/>
            </a:xfrm>
            <a:prstGeom prst="rect">
              <a:avLst/>
            </a:prstGeom>
          </p:spPr>
        </p:pic>
      </p:grpSp>
      <p:sp>
        <p:nvSpPr>
          <p:cNvPr id="4" name="空心弧 3"/>
          <p:cNvSpPr/>
          <p:nvPr/>
        </p:nvSpPr>
        <p:spPr>
          <a:xfrm rot="300000" flipV="1">
            <a:off x="5158423" y="-1022985"/>
            <a:ext cx="1875155" cy="1875155"/>
          </a:xfrm>
          <a:prstGeom prst="blockArc">
            <a:avLst>
              <a:gd name="adj1" fmla="val 11317419"/>
              <a:gd name="adj2" fmla="val 73124"/>
              <a:gd name="adj3" fmla="val 115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3" name="组合 12"/>
          <p:cNvGrpSpPr/>
          <p:nvPr/>
        </p:nvGrpSpPr>
        <p:grpSpPr>
          <a:xfrm>
            <a:off x="1000945" y="640758"/>
            <a:ext cx="3533775" cy="579120"/>
            <a:chOff x="4007" y="3470"/>
            <a:chExt cx="5565" cy="912"/>
          </a:xfrm>
        </p:grpSpPr>
        <p:pic>
          <p:nvPicPr>
            <p:cNvPr id="15" name="图片 14"/>
            <p:cNvPicPr>
              <a:picLocks noChangeAspect="1"/>
            </p:cNvPicPr>
            <p:nvPr/>
          </p:nvPicPr>
          <p:blipFill>
            <a:blip r:embed="rId5"/>
            <a:stretch>
              <a:fillRect/>
            </a:stretch>
          </p:blipFill>
          <p:spPr>
            <a:xfrm>
              <a:off x="5231" y="3471"/>
              <a:ext cx="1317" cy="808"/>
            </a:xfrm>
            <a:prstGeom prst="rect">
              <a:avLst/>
            </a:prstGeom>
          </p:spPr>
        </p:pic>
        <p:pic>
          <p:nvPicPr>
            <p:cNvPr id="20" name="图片 19" descr="图片31"/>
            <p:cNvPicPr>
              <a:picLocks noChangeAspect="1"/>
            </p:cNvPicPr>
            <p:nvPr/>
          </p:nvPicPr>
          <p:blipFill>
            <a:blip r:embed="rId6"/>
            <a:stretch>
              <a:fillRect/>
            </a:stretch>
          </p:blipFill>
          <p:spPr>
            <a:xfrm>
              <a:off x="4007" y="3471"/>
              <a:ext cx="1224" cy="809"/>
            </a:xfrm>
            <a:prstGeom prst="rect">
              <a:avLst/>
            </a:prstGeom>
          </p:spPr>
        </p:pic>
        <p:sp>
          <p:nvSpPr>
            <p:cNvPr id="21" name="文本框 2"/>
            <p:cNvSpPr txBox="1"/>
            <p:nvPr/>
          </p:nvSpPr>
          <p:spPr>
            <a:xfrm>
              <a:off x="6724" y="3470"/>
              <a:ext cx="2848" cy="912"/>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solidFill>
                    <a:srgbClr val="FF0000"/>
                  </a:solidFill>
                  <a:latin typeface="黑体" panose="02010609060101010101" charset="-122"/>
                  <a:ea typeface="黑体" panose="02010609060101010101" charset="-122"/>
                  <a:sym typeface="+mn-ea"/>
                </a:rPr>
                <a:t>中德合作</a:t>
              </a:r>
              <a:endParaRPr lang="zh-CN" altLang="en-US" sz="3200" dirty="0"/>
            </a:p>
          </p:txBody>
        </p:sp>
      </p:grpSp>
      <p:sp>
        <p:nvSpPr>
          <p:cNvPr id="3" name="文本框 2"/>
          <p:cNvSpPr txBox="1"/>
          <p:nvPr/>
        </p:nvSpPr>
        <p:spPr>
          <a:xfrm>
            <a:off x="4900752" y="2362228"/>
            <a:ext cx="2383246" cy="400110"/>
          </a:xfrm>
          <a:prstGeom prst="rect">
            <a:avLst/>
          </a:prstGeom>
          <a:noFill/>
        </p:spPr>
        <p:txBody>
          <a:bodyPr wrap="square" rtlCol="0">
            <a:spAutoFit/>
          </a:bodyPr>
          <a:lstStyle/>
          <a:p>
            <a:pPr algn="ctr"/>
            <a:r>
              <a:rPr lang="en-US" altLang="zh-CN" sz="2000" dirty="0"/>
              <a:t>Illustration for</a:t>
            </a:r>
            <a:endParaRPr lang="zh-CN" altLang="en-US" sz="2000" dirty="0"/>
          </a:p>
        </p:txBody>
      </p:sp>
      <p:sp>
        <p:nvSpPr>
          <p:cNvPr id="5" name="文本框 4"/>
          <p:cNvSpPr txBox="1"/>
          <p:nvPr/>
        </p:nvSpPr>
        <p:spPr>
          <a:xfrm>
            <a:off x="2614480" y="3510328"/>
            <a:ext cx="7715524" cy="400110"/>
          </a:xfrm>
          <a:prstGeom prst="rect">
            <a:avLst/>
          </a:prstGeom>
          <a:noFill/>
        </p:spPr>
        <p:txBody>
          <a:bodyPr wrap="square" rtlCol="0">
            <a:spAutoFit/>
          </a:bodyPr>
          <a:lstStyle/>
          <a:p>
            <a:pPr algn="ctr"/>
            <a:r>
              <a:rPr lang="en-US" altLang="zh-CN" sz="2000" dirty="0" smtClean="0"/>
              <a:t>Sino-German </a:t>
            </a:r>
            <a:r>
              <a:rPr lang="en-US" altLang="zh-CN" sz="2000" dirty="0"/>
              <a:t>Cooperation </a:t>
            </a:r>
            <a:r>
              <a:rPr lang="en-US" altLang="zh-CN" sz="2000" dirty="0" smtClean="0"/>
              <a:t>"The Dual System Talents Project in </a:t>
            </a:r>
            <a:r>
              <a:rPr lang="en-US" altLang="zh-CN" sz="2000" dirty="0" err="1" smtClean="0"/>
              <a:t>Taicang</a:t>
            </a:r>
            <a:r>
              <a:rPr lang="en-US" altLang="zh-CN" sz="2000" dirty="0" smtClean="0"/>
              <a:t>"</a:t>
            </a:r>
            <a:endParaRPr lang="zh-CN" altLang="zh-CN"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92053" y="1792605"/>
            <a:ext cx="2207895" cy="2207895"/>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6fa194dce072"/>
          <p:cNvPicPr>
            <a:picLocks noChangeAspect="1"/>
          </p:cNvPicPr>
          <p:nvPr/>
        </p:nvPicPr>
        <p:blipFill>
          <a:blip r:embed="rId2" cstate="print"/>
          <a:stretch>
            <a:fillRect/>
          </a:stretch>
        </p:blipFill>
        <p:spPr>
          <a:xfrm>
            <a:off x="6278245" y="1566545"/>
            <a:ext cx="1544955" cy="809625"/>
          </a:xfrm>
          <a:prstGeom prst="rect">
            <a:avLst/>
          </a:prstGeom>
        </p:spPr>
      </p:pic>
      <p:sp>
        <p:nvSpPr>
          <p:cNvPr id="4" name="TextBox 25"/>
          <p:cNvSpPr txBox="1"/>
          <p:nvPr/>
        </p:nvSpPr>
        <p:spPr>
          <a:xfrm flipH="1">
            <a:off x="5443418" y="1915795"/>
            <a:ext cx="1292662" cy="1929765"/>
          </a:xfrm>
          <a:prstGeom prst="rect">
            <a:avLst/>
          </a:prstGeom>
          <a:noFill/>
        </p:spPr>
        <p:txBody>
          <a:bodyPr vert="eaVert" wrap="square" rtlCol="0">
            <a:spAutoFit/>
            <a:scene3d>
              <a:camera prst="orthographicFront"/>
              <a:lightRig rig="threePt" dir="t"/>
            </a:scene3d>
          </a:bodyPr>
          <a:lstStyle/>
          <a:p>
            <a:pPr lvl="0" algn="ctr" fontAlgn="base"/>
            <a:r>
              <a:rPr lang="zh-CN" altLang="en-US" sz="7200" b="1" noProof="1">
                <a:solidFill>
                  <a:schemeClr val="tx1">
                    <a:lumMod val="95000"/>
                    <a:lumOff val="5000"/>
                  </a:schemeClr>
                </a:solidFill>
                <a:latin typeface="幼圆" panose="02010509060101010101" charset="-122"/>
                <a:ea typeface="幼圆" panose="02010509060101010101" charset="-122"/>
                <a:sym typeface="微软雅黑" panose="020B0503020204020204" charset="-122"/>
              </a:rPr>
              <a:t>叁</a:t>
            </a:r>
            <a:endParaRPr lang="zh-CN" altLang="en-US" sz="7200" b="1" strike="noStrike" noProof="1">
              <a:solidFill>
                <a:schemeClr val="tx1">
                  <a:lumMod val="95000"/>
                  <a:lumOff val="5000"/>
                </a:schemeClr>
              </a:solidFill>
              <a:effectLst/>
              <a:latin typeface="幼圆" panose="02010509060101010101" charset="-122"/>
              <a:ea typeface="幼圆" panose="02010509060101010101" charset="-122"/>
              <a:cs typeface="+mn-cs"/>
              <a:sym typeface="微软雅黑" panose="020B0503020204020204" charset="-122"/>
            </a:endParaRPr>
          </a:p>
        </p:txBody>
      </p:sp>
      <p:sp>
        <p:nvSpPr>
          <p:cNvPr id="5" name="TextBox 25"/>
          <p:cNvSpPr/>
          <p:nvPr/>
        </p:nvSpPr>
        <p:spPr>
          <a:xfrm flipH="1">
            <a:off x="3992563" y="4201795"/>
            <a:ext cx="4206875" cy="523220"/>
          </a:xfrm>
          <a:prstGeom prst="rect">
            <a:avLst/>
          </a:prstGeom>
          <a:solidFill>
            <a:srgbClr val="A9262C"/>
          </a:solidFill>
          <a:ln w="9525">
            <a:noFill/>
          </a:ln>
        </p:spPr>
        <p:txBody>
          <a:bodyPr wrap="square" rtlCol="0" anchor="t">
            <a:spAutoFit/>
          </a:bodyPr>
          <a:lstStyle/>
          <a:p>
            <a:pPr lvl="0" algn="ctr"/>
            <a:r>
              <a:rPr lang="zh-CN" altLang="en-US" sz="2800" dirty="0" smtClean="0">
                <a:solidFill>
                  <a:schemeClr val="bg1"/>
                </a:solidFill>
                <a:latin typeface="微软雅黑" panose="020B0503020204020204" charset="-122"/>
                <a:ea typeface="微软雅黑" panose="020B0503020204020204" charset="-122"/>
                <a:sym typeface="微软雅黑" panose="020B0503020204020204" charset="-122"/>
              </a:rPr>
              <a:t>培养目标</a:t>
            </a:r>
            <a:endParaRPr lang="zh-CN" altLang="en-US"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 name="TextBox 25"/>
          <p:cNvSpPr txBox="1"/>
          <p:nvPr/>
        </p:nvSpPr>
        <p:spPr>
          <a:xfrm flipH="1">
            <a:off x="3992563" y="4828540"/>
            <a:ext cx="4206875" cy="400110"/>
          </a:xfrm>
          <a:prstGeom prst="rect">
            <a:avLst/>
          </a:prstGeom>
          <a:noFill/>
        </p:spPr>
        <p:txBody>
          <a:bodyPr wrap="square" rtlCol="0">
            <a:spAutoFit/>
            <a:scene3d>
              <a:camera prst="orthographicFront"/>
              <a:lightRig rig="threePt" dir="t"/>
            </a:scene3d>
          </a:bodyPr>
          <a:lstStyle/>
          <a:p>
            <a:pPr lvl="0" algn="ctr" fontAlgn="base"/>
            <a:r>
              <a:rPr lang="en-US"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Training </a:t>
            </a:r>
            <a:r>
              <a:rPr lang="en-US" altLang="zh-CN" sz="20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aim</a:t>
            </a:r>
            <a:endParaRPr lang="en-US"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Tree>
    <p:extLst>
      <p:ext uri="{BB962C8B-B14F-4D97-AF65-F5344CB8AC3E}">
        <p14:creationId xmlns:p14="http://schemas.microsoft.com/office/powerpoint/2010/main" val="2186766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605" y="5922645"/>
            <a:ext cx="12221845" cy="9353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117" name="Freeform 5"/>
          <p:cNvSpPr>
            <a:spLocks noEditPoints="1"/>
          </p:cNvSpPr>
          <p:nvPr/>
        </p:nvSpPr>
        <p:spPr>
          <a:xfrm>
            <a:off x="1572500" y="1940378"/>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p>
        </p:txBody>
      </p:sp>
      <p:sp>
        <p:nvSpPr>
          <p:cNvPr id="88118" name="文本框 20"/>
          <p:cNvSpPr txBox="1"/>
          <p:nvPr/>
        </p:nvSpPr>
        <p:spPr>
          <a:xfrm flipH="1">
            <a:off x="2201148" y="2020705"/>
            <a:ext cx="3416618" cy="40011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dirty="0" smtClean="0">
                <a:solidFill>
                  <a:srgbClr val="595959"/>
                </a:solidFill>
                <a:latin typeface="微软雅黑" panose="020B0503020204020204" charset="-122"/>
                <a:ea typeface="微软雅黑" panose="020B0503020204020204" charset="-122"/>
                <a:sym typeface="Arial" panose="020B0604020202020204" pitchFamily="34" charset="0"/>
              </a:rPr>
              <a:t>机械制造管理</a:t>
            </a:r>
            <a:endParaRPr lang="zh-CN" altLang="en-US" sz="2000" dirty="0">
              <a:solidFill>
                <a:srgbClr val="595959"/>
              </a:solidFill>
              <a:latin typeface="微软雅黑" panose="020B0503020204020204" charset="-122"/>
              <a:ea typeface="微软雅黑" panose="020B0503020204020204" charset="-122"/>
              <a:sym typeface="Arial" panose="020B0604020202020204" pitchFamily="34" charset="0"/>
            </a:endParaRPr>
          </a:p>
        </p:txBody>
      </p:sp>
      <p:cxnSp>
        <p:nvCxnSpPr>
          <p:cNvPr id="97" name="直接连接符 96"/>
          <p:cNvCxnSpPr/>
          <p:nvPr/>
        </p:nvCxnSpPr>
        <p:spPr>
          <a:xfrm>
            <a:off x="1526780" y="2508703"/>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2" name="Freeform 5"/>
          <p:cNvSpPr>
            <a:spLocks noEditPoints="1"/>
          </p:cNvSpPr>
          <p:nvPr/>
        </p:nvSpPr>
        <p:spPr>
          <a:xfrm>
            <a:off x="1526780" y="3866013"/>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p>
        </p:txBody>
      </p:sp>
      <p:sp>
        <p:nvSpPr>
          <p:cNvPr id="23" name="文本框 20"/>
          <p:cNvSpPr txBox="1"/>
          <p:nvPr/>
        </p:nvSpPr>
        <p:spPr>
          <a:xfrm flipH="1">
            <a:off x="2155430" y="3946340"/>
            <a:ext cx="1995487" cy="40011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dirty="0" smtClean="0">
                <a:solidFill>
                  <a:srgbClr val="595959"/>
                </a:solidFill>
                <a:latin typeface="微软雅黑" panose="020B0503020204020204" charset="-122"/>
                <a:ea typeface="微软雅黑" panose="020B0503020204020204" charset="-122"/>
                <a:sym typeface="Arial" panose="020B0604020202020204" pitchFamily="34" charset="0"/>
              </a:rPr>
              <a:t>技术管理专业</a:t>
            </a:r>
            <a:endParaRPr lang="zh-CN" altLang="en-US" sz="2000" dirty="0">
              <a:solidFill>
                <a:srgbClr val="595959"/>
              </a:solidFill>
              <a:latin typeface="微软雅黑" panose="020B0503020204020204" charset="-122"/>
              <a:ea typeface="微软雅黑" panose="020B0503020204020204" charset="-122"/>
              <a:sym typeface="Arial" panose="020B0604020202020204" pitchFamily="34" charset="0"/>
            </a:endParaRPr>
          </a:p>
        </p:txBody>
      </p:sp>
      <p:cxnSp>
        <p:nvCxnSpPr>
          <p:cNvPr id="25" name="直接连接符 24"/>
          <p:cNvCxnSpPr/>
          <p:nvPr/>
        </p:nvCxnSpPr>
        <p:spPr>
          <a:xfrm>
            <a:off x="1481060" y="4434338"/>
            <a:ext cx="2232025"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756015" y="5483225"/>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97288" name="Freeform 9"/>
          <p:cNvSpPr>
            <a:spLocks noEditPoints="1"/>
          </p:cNvSpPr>
          <p:nvPr/>
        </p:nvSpPr>
        <p:spPr>
          <a:xfrm>
            <a:off x="8959850" y="5650230"/>
            <a:ext cx="334010" cy="334010"/>
          </a:xfrm>
          <a:custGeom>
            <a:avLst/>
            <a:gdLst/>
            <a:ahLst/>
            <a:cxnLst>
              <a:cxn ang="0">
                <a:pos x="224474" y="148714"/>
              </a:cxn>
              <a:cxn ang="0">
                <a:pos x="224474" y="224473"/>
              </a:cxn>
              <a:cxn ang="0">
                <a:pos x="207639" y="238503"/>
              </a:cxn>
              <a:cxn ang="0">
                <a:pos x="28059" y="238503"/>
              </a:cxn>
              <a:cxn ang="0">
                <a:pos x="14030" y="224473"/>
              </a:cxn>
              <a:cxn ang="0">
                <a:pos x="14030" y="148714"/>
              </a:cxn>
              <a:cxn ang="0">
                <a:pos x="47701" y="157131"/>
              </a:cxn>
              <a:cxn ang="0">
                <a:pos x="47701" y="171161"/>
              </a:cxn>
              <a:cxn ang="0">
                <a:pos x="58925" y="171161"/>
              </a:cxn>
              <a:cxn ang="0">
                <a:pos x="58925" y="190802"/>
              </a:cxn>
              <a:cxn ang="0">
                <a:pos x="75760" y="190802"/>
              </a:cxn>
              <a:cxn ang="0">
                <a:pos x="75760" y="171161"/>
              </a:cxn>
              <a:cxn ang="0">
                <a:pos x="84178" y="171161"/>
              </a:cxn>
              <a:cxn ang="0">
                <a:pos x="84178" y="159937"/>
              </a:cxn>
              <a:cxn ang="0">
                <a:pos x="151520" y="159937"/>
              </a:cxn>
              <a:cxn ang="0">
                <a:pos x="151520" y="171161"/>
              </a:cxn>
              <a:cxn ang="0">
                <a:pos x="159938" y="171161"/>
              </a:cxn>
              <a:cxn ang="0">
                <a:pos x="159938" y="190802"/>
              </a:cxn>
              <a:cxn ang="0">
                <a:pos x="176774" y="190802"/>
              </a:cxn>
              <a:cxn ang="0">
                <a:pos x="176774" y="171161"/>
              </a:cxn>
              <a:cxn ang="0">
                <a:pos x="185191" y="171161"/>
              </a:cxn>
              <a:cxn ang="0">
                <a:pos x="185191" y="157131"/>
              </a:cxn>
              <a:cxn ang="0">
                <a:pos x="224474" y="148714"/>
              </a:cxn>
              <a:cxn ang="0">
                <a:pos x="86984" y="0"/>
              </a:cxn>
              <a:cxn ang="0">
                <a:pos x="151520" y="0"/>
              </a:cxn>
              <a:cxn ang="0">
                <a:pos x="171162" y="19641"/>
              </a:cxn>
              <a:cxn ang="0">
                <a:pos x="171162" y="44895"/>
              </a:cxn>
              <a:cxn ang="0">
                <a:pos x="148714" y="44895"/>
              </a:cxn>
              <a:cxn ang="0">
                <a:pos x="148714" y="22447"/>
              </a:cxn>
              <a:cxn ang="0">
                <a:pos x="89790" y="22447"/>
              </a:cxn>
              <a:cxn ang="0">
                <a:pos x="89790" y="44895"/>
              </a:cxn>
              <a:cxn ang="0">
                <a:pos x="67342" y="44895"/>
              </a:cxn>
              <a:cxn ang="0">
                <a:pos x="67342" y="19641"/>
              </a:cxn>
              <a:cxn ang="0">
                <a:pos x="86984" y="0"/>
              </a:cxn>
              <a:cxn ang="0">
                <a:pos x="0" y="56118"/>
              </a:cxn>
              <a:cxn ang="0">
                <a:pos x="0" y="134684"/>
              </a:cxn>
              <a:cxn ang="0">
                <a:pos x="238504" y="134684"/>
              </a:cxn>
              <a:cxn ang="0">
                <a:pos x="238504" y="56118"/>
              </a:cxn>
              <a:cxn ang="0">
                <a:pos x="0" y="56118"/>
              </a:cxn>
            </a:cxnLst>
            <a:rect l="0" t="0" r="0" b="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A9262C"/>
          </a:solidFill>
          <a:ln w="9525">
            <a:noFill/>
          </a:ln>
        </p:spPr>
        <p:txBody>
          <a:bodyPr/>
          <a:lstStyle/>
          <a:p>
            <a:endParaRPr lang="zh-CN" altLang="en-US"/>
          </a:p>
        </p:txBody>
      </p:sp>
      <p:sp>
        <p:nvSpPr>
          <p:cNvPr id="8" name="椭圆 7"/>
          <p:cNvSpPr/>
          <p:nvPr/>
        </p:nvSpPr>
        <p:spPr>
          <a:xfrm>
            <a:off x="6512560" y="5472430"/>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97289" name="Freeform 34"/>
          <p:cNvSpPr>
            <a:spLocks noEditPoints="1"/>
          </p:cNvSpPr>
          <p:nvPr/>
        </p:nvSpPr>
        <p:spPr>
          <a:xfrm>
            <a:off x="6740208" y="5650230"/>
            <a:ext cx="265430" cy="417195"/>
          </a:xfrm>
          <a:custGeom>
            <a:avLst/>
            <a:gdLst/>
            <a:ahLst/>
            <a:cxnLst>
              <a:cxn ang="0">
                <a:pos x="159498" y="27985"/>
              </a:cxn>
              <a:cxn ang="0">
                <a:pos x="173489" y="142726"/>
              </a:cxn>
              <a:cxn ang="0">
                <a:pos x="142709" y="181906"/>
              </a:cxn>
              <a:cxn ang="0">
                <a:pos x="153901" y="181906"/>
              </a:cxn>
              <a:cxn ang="0">
                <a:pos x="159498" y="204294"/>
              </a:cxn>
              <a:cxn ang="0">
                <a:pos x="156700" y="221085"/>
              </a:cxn>
              <a:cxn ang="0">
                <a:pos x="159498" y="240675"/>
              </a:cxn>
              <a:cxn ang="0">
                <a:pos x="153901" y="260265"/>
              </a:cxn>
              <a:cxn ang="0">
                <a:pos x="41973" y="271459"/>
              </a:cxn>
              <a:cxn ang="0">
                <a:pos x="33579" y="263063"/>
              </a:cxn>
              <a:cxn ang="0">
                <a:pos x="33579" y="232279"/>
              </a:cxn>
              <a:cxn ang="0">
                <a:pos x="33579" y="229481"/>
              </a:cxn>
              <a:cxn ang="0">
                <a:pos x="33579" y="198697"/>
              </a:cxn>
              <a:cxn ang="0">
                <a:pos x="39175" y="193100"/>
              </a:cxn>
              <a:cxn ang="0">
                <a:pos x="44771" y="173510"/>
              </a:cxn>
              <a:cxn ang="0">
                <a:pos x="0" y="95151"/>
              </a:cxn>
              <a:cxn ang="0">
                <a:pos x="92341" y="0"/>
              </a:cxn>
              <a:cxn ang="0">
                <a:pos x="78350" y="111942"/>
              </a:cxn>
              <a:cxn ang="0">
                <a:pos x="83946" y="109143"/>
              </a:cxn>
              <a:cxn ang="0">
                <a:pos x="92341" y="114740"/>
              </a:cxn>
              <a:cxn ang="0">
                <a:pos x="100736" y="109143"/>
              </a:cxn>
              <a:cxn ang="0">
                <a:pos x="109130" y="114740"/>
              </a:cxn>
              <a:cxn ang="0">
                <a:pos x="120323" y="106345"/>
              </a:cxn>
              <a:cxn ang="0">
                <a:pos x="109130" y="142726"/>
              </a:cxn>
              <a:cxn ang="0">
                <a:pos x="123121" y="184704"/>
              </a:cxn>
              <a:cxn ang="0">
                <a:pos x="123121" y="162316"/>
              </a:cxn>
              <a:cxn ang="0">
                <a:pos x="156700" y="131532"/>
              </a:cxn>
              <a:cxn ang="0">
                <a:pos x="145507" y="41978"/>
              </a:cxn>
              <a:cxn ang="0">
                <a:pos x="39175" y="41978"/>
              </a:cxn>
              <a:cxn ang="0">
                <a:pos x="30780" y="131532"/>
              </a:cxn>
              <a:cxn ang="0">
                <a:pos x="64359" y="162316"/>
              </a:cxn>
              <a:cxn ang="0">
                <a:pos x="64359" y="187503"/>
              </a:cxn>
              <a:cxn ang="0">
                <a:pos x="81148" y="142726"/>
              </a:cxn>
              <a:cxn ang="0">
                <a:pos x="69955" y="106345"/>
              </a:cxn>
              <a:cxn ang="0">
                <a:pos x="111928" y="117539"/>
              </a:cxn>
              <a:cxn ang="0">
                <a:pos x="100736" y="114740"/>
              </a:cxn>
              <a:cxn ang="0">
                <a:pos x="83946" y="114740"/>
              </a:cxn>
              <a:cxn ang="0">
                <a:pos x="75552" y="117539"/>
              </a:cxn>
              <a:cxn ang="0">
                <a:pos x="89543" y="139927"/>
              </a:cxn>
              <a:cxn ang="0">
                <a:pos x="89543" y="187503"/>
              </a:cxn>
              <a:cxn ang="0">
                <a:pos x="97937" y="142726"/>
              </a:cxn>
              <a:cxn ang="0">
                <a:pos x="97937" y="139927"/>
              </a:cxn>
              <a:cxn ang="0">
                <a:pos x="120323" y="268661"/>
              </a:cxn>
              <a:cxn ang="0">
                <a:pos x="95139" y="296646"/>
              </a:cxn>
              <a:cxn ang="0">
                <a:pos x="120323" y="268661"/>
              </a:cxn>
              <a:cxn ang="0">
                <a:pos x="47570" y="246272"/>
              </a:cxn>
              <a:cxn ang="0">
                <a:pos x="47570" y="249071"/>
              </a:cxn>
              <a:cxn ang="0">
                <a:pos x="139910" y="240675"/>
              </a:cxn>
              <a:cxn ang="0">
                <a:pos x="139910" y="204294"/>
              </a:cxn>
              <a:cxn ang="0">
                <a:pos x="47570" y="212690"/>
              </a:cxn>
              <a:cxn ang="0">
                <a:pos x="139910" y="207092"/>
              </a:cxn>
              <a:cxn ang="0">
                <a:pos x="139910" y="204294"/>
              </a:cxn>
            </a:cxnLst>
            <a:rect l="0" t="0" r="0" b="0"/>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A9262C"/>
          </a:solidFill>
          <a:ln w="9525">
            <a:noFill/>
          </a:ln>
        </p:spPr>
        <p:txBody>
          <a:bodyPr/>
          <a:lstStyle/>
          <a:p>
            <a:endParaRPr lang="zh-CN" altLang="en-US"/>
          </a:p>
        </p:txBody>
      </p:sp>
      <p:sp>
        <p:nvSpPr>
          <p:cNvPr id="97291" name="Freeform 49"/>
          <p:cNvSpPr>
            <a:spLocks noEditPoints="1"/>
          </p:cNvSpPr>
          <p:nvPr/>
        </p:nvSpPr>
        <p:spPr>
          <a:xfrm>
            <a:off x="11238230" y="5679440"/>
            <a:ext cx="279400" cy="307975"/>
          </a:xfrm>
          <a:custGeom>
            <a:avLst/>
            <a:gdLst/>
            <a:ahLst/>
            <a:cxnLst>
              <a:cxn ang="0">
                <a:pos x="28298" y="391037"/>
              </a:cxn>
              <a:cxn ang="0">
                <a:pos x="28298" y="70273"/>
              </a:cxn>
              <a:cxn ang="0">
                <a:pos x="69047" y="29469"/>
              </a:cxn>
              <a:cxn ang="0">
                <a:pos x="604441" y="29469"/>
              </a:cxn>
              <a:cxn ang="0">
                <a:pos x="645190" y="70273"/>
              </a:cxn>
              <a:cxn ang="0">
                <a:pos x="645190" y="391037"/>
              </a:cxn>
              <a:cxn ang="0">
                <a:pos x="604441" y="431841"/>
              </a:cxn>
              <a:cxn ang="0">
                <a:pos x="69047" y="431841"/>
              </a:cxn>
              <a:cxn ang="0">
                <a:pos x="28298" y="391037"/>
              </a:cxn>
              <a:cxn ang="0">
                <a:pos x="604441" y="460177"/>
              </a:cxn>
              <a:cxn ang="0">
                <a:pos x="674620" y="391037"/>
              </a:cxn>
              <a:cxn ang="0">
                <a:pos x="674620" y="70273"/>
              </a:cxn>
              <a:cxn ang="0">
                <a:pos x="604441" y="0"/>
              </a:cxn>
              <a:cxn ang="0">
                <a:pos x="69047" y="0"/>
              </a:cxn>
              <a:cxn ang="0">
                <a:pos x="0" y="70273"/>
              </a:cxn>
              <a:cxn ang="0">
                <a:pos x="0" y="391037"/>
              </a:cxn>
              <a:cxn ang="0">
                <a:pos x="69047" y="460177"/>
              </a:cxn>
              <a:cxn ang="0">
                <a:pos x="277319" y="460177"/>
              </a:cxn>
              <a:cxn ang="0">
                <a:pos x="277319" y="523650"/>
              </a:cxn>
              <a:cxn ang="0">
                <a:pos x="69047" y="523650"/>
              </a:cxn>
              <a:cxn ang="0">
                <a:pos x="0" y="593923"/>
              </a:cxn>
              <a:cxn ang="0">
                <a:pos x="0" y="646061"/>
              </a:cxn>
              <a:cxn ang="0">
                <a:pos x="13583" y="660796"/>
              </a:cxn>
              <a:cxn ang="0">
                <a:pos x="659905" y="660796"/>
              </a:cxn>
              <a:cxn ang="0">
                <a:pos x="674620" y="646061"/>
              </a:cxn>
              <a:cxn ang="0">
                <a:pos x="674620" y="593923"/>
              </a:cxn>
              <a:cxn ang="0">
                <a:pos x="604441" y="523650"/>
              </a:cxn>
              <a:cxn ang="0">
                <a:pos x="397301" y="523650"/>
              </a:cxn>
              <a:cxn ang="0">
                <a:pos x="397301" y="460177"/>
              </a:cxn>
              <a:cxn ang="0">
                <a:pos x="604441" y="460177"/>
              </a:cxn>
              <a:cxn ang="0">
                <a:pos x="615761" y="391037"/>
              </a:cxn>
              <a:cxn ang="0">
                <a:pos x="615761" y="70273"/>
              </a:cxn>
              <a:cxn ang="0">
                <a:pos x="604441" y="58939"/>
              </a:cxn>
              <a:cxn ang="0">
                <a:pos x="70179" y="58939"/>
              </a:cxn>
              <a:cxn ang="0">
                <a:pos x="57728" y="70273"/>
              </a:cxn>
              <a:cxn ang="0">
                <a:pos x="57728" y="391037"/>
              </a:cxn>
              <a:cxn ang="0">
                <a:pos x="70179" y="402371"/>
              </a:cxn>
              <a:cxn ang="0">
                <a:pos x="604441" y="402371"/>
              </a:cxn>
              <a:cxn ang="0">
                <a:pos x="615761" y="391037"/>
              </a:cxn>
            </a:cxnLst>
            <a:rect l="0" t="0" r="0" b="0"/>
            <a:pathLst>
              <a:path w="596" h="583">
                <a:moveTo>
                  <a:pt x="25" y="345"/>
                </a:moveTo>
                <a:lnTo>
                  <a:pt x="25" y="62"/>
                </a:lnTo>
                <a:cubicBezTo>
                  <a:pt x="25" y="42"/>
                  <a:pt x="42" y="26"/>
                  <a:pt x="61" y="26"/>
                </a:cubicBezTo>
                <a:lnTo>
                  <a:pt x="534" y="26"/>
                </a:lnTo>
                <a:cubicBezTo>
                  <a:pt x="554" y="26"/>
                  <a:pt x="570" y="42"/>
                  <a:pt x="570" y="62"/>
                </a:cubicBezTo>
                <a:lnTo>
                  <a:pt x="570" y="345"/>
                </a:lnTo>
                <a:cubicBezTo>
                  <a:pt x="570" y="364"/>
                  <a:pt x="554" y="381"/>
                  <a:pt x="534" y="381"/>
                </a:cubicBezTo>
                <a:lnTo>
                  <a:pt x="61" y="381"/>
                </a:lnTo>
                <a:cubicBezTo>
                  <a:pt x="42" y="381"/>
                  <a:pt x="25" y="364"/>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2" y="52"/>
                </a:lnTo>
                <a:cubicBezTo>
                  <a:pt x="56" y="52"/>
                  <a:pt x="51" y="56"/>
                  <a:pt x="51" y="62"/>
                </a:cubicBezTo>
                <a:lnTo>
                  <a:pt x="51" y="345"/>
                </a:lnTo>
                <a:cubicBezTo>
                  <a:pt x="51" y="350"/>
                  <a:pt x="56" y="355"/>
                  <a:pt x="62" y="355"/>
                </a:cubicBezTo>
                <a:lnTo>
                  <a:pt x="534" y="355"/>
                </a:lnTo>
                <a:cubicBezTo>
                  <a:pt x="540" y="355"/>
                  <a:pt x="544" y="350"/>
                  <a:pt x="544" y="345"/>
                </a:cubicBezTo>
                <a:close/>
              </a:path>
            </a:pathLst>
          </a:custGeom>
          <a:solidFill>
            <a:srgbClr val="A9262C"/>
          </a:solidFill>
          <a:ln w="9525">
            <a:noFill/>
          </a:ln>
        </p:spPr>
        <p:txBody>
          <a:bodyPr/>
          <a:lstStyle/>
          <a:p>
            <a:endParaRPr lang="zh-CN" altLang="en-US"/>
          </a:p>
        </p:txBody>
      </p:sp>
      <p:sp>
        <p:nvSpPr>
          <p:cNvPr id="20" name="TextBox 25"/>
          <p:cNvSpPr/>
          <p:nvPr/>
        </p:nvSpPr>
        <p:spPr>
          <a:xfrm rot="10800000" flipH="1" flipV="1">
            <a:off x="-2" y="60278"/>
            <a:ext cx="2390118" cy="523220"/>
          </a:xfrm>
          <a:prstGeom prst="rect">
            <a:avLst/>
          </a:prstGeom>
          <a:solidFill>
            <a:srgbClr val="A9262C"/>
          </a:solidFill>
          <a:ln w="9525">
            <a:noFill/>
          </a:ln>
        </p:spPr>
        <p:txBody>
          <a:bodyPr wrap="square" rtlCol="0" anchor="t">
            <a:spAutoFit/>
          </a:bodyPr>
          <a:lstStyle/>
          <a:p>
            <a:pPr lvl="0" algn="ctr"/>
            <a:r>
              <a:rPr lang="zh-CN" altLang="en-US" sz="2800" dirty="0" smtClean="0">
                <a:solidFill>
                  <a:schemeClr val="bg1"/>
                </a:solidFill>
                <a:latin typeface="微软雅黑" panose="020B0503020204020204" charset="-122"/>
                <a:ea typeface="微软雅黑" panose="020B0503020204020204" charset="-122"/>
                <a:sym typeface="微软雅黑" panose="020B0503020204020204" charset="-122"/>
              </a:rPr>
              <a:t>培养形式</a:t>
            </a:r>
            <a:endParaRPr lang="zh-CN" altLang="en-US"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1" name="TextBox 25"/>
          <p:cNvSpPr txBox="1"/>
          <p:nvPr/>
        </p:nvSpPr>
        <p:spPr>
          <a:xfrm rot="10800000" flipH="1" flipV="1">
            <a:off x="-2" y="634903"/>
            <a:ext cx="2390117" cy="338554"/>
          </a:xfrm>
          <a:prstGeom prst="rect">
            <a:avLst/>
          </a:prstGeom>
          <a:noFill/>
        </p:spPr>
        <p:txBody>
          <a:bodyPr wrap="square" rtlCol="0">
            <a:spAutoFit/>
            <a:scene3d>
              <a:camera prst="orthographicFront"/>
              <a:lightRig rig="threePt" dir="t"/>
            </a:scene3d>
          </a:bodyPr>
          <a:lstStyle/>
          <a:p>
            <a:pPr lvl="0" algn="ctr" fontAlgn="base"/>
            <a:r>
              <a:rPr lang="en-US"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Training form</a:t>
            </a:r>
          </a:p>
        </p:txBody>
      </p:sp>
      <p:sp>
        <p:nvSpPr>
          <p:cNvPr id="2" name="矩形 1"/>
          <p:cNvSpPr/>
          <p:nvPr/>
        </p:nvSpPr>
        <p:spPr>
          <a:xfrm>
            <a:off x="1294645" y="1199192"/>
            <a:ext cx="2856272" cy="4128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箭头 2"/>
          <p:cNvSpPr/>
          <p:nvPr/>
        </p:nvSpPr>
        <p:spPr>
          <a:xfrm>
            <a:off x="4150917" y="2977643"/>
            <a:ext cx="4336673" cy="34989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5"/>
          <p:cNvSpPr>
            <a:spLocks noEditPoints="1"/>
          </p:cNvSpPr>
          <p:nvPr/>
        </p:nvSpPr>
        <p:spPr>
          <a:xfrm>
            <a:off x="8620304" y="2835409"/>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404040"/>
          </a:solidFill>
          <a:ln w="9525">
            <a:noFill/>
          </a:ln>
        </p:spPr>
        <p:txBody>
          <a:bodyPr/>
          <a:lstStyle/>
          <a:p>
            <a:endParaRPr lang="zh-CN" altLang="en-US"/>
          </a:p>
        </p:txBody>
      </p:sp>
      <p:sp>
        <p:nvSpPr>
          <p:cNvPr id="27" name="文本框 20"/>
          <p:cNvSpPr txBox="1"/>
          <p:nvPr/>
        </p:nvSpPr>
        <p:spPr>
          <a:xfrm flipH="1">
            <a:off x="9179603" y="2838483"/>
            <a:ext cx="1995487" cy="40011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2000" dirty="0" smtClean="0">
                <a:solidFill>
                  <a:srgbClr val="595959"/>
                </a:solidFill>
                <a:latin typeface="微软雅黑" panose="020B0503020204020204" charset="-122"/>
                <a:ea typeface="微软雅黑" panose="020B0503020204020204" charset="-122"/>
                <a:sym typeface="Arial" panose="020B0604020202020204" pitchFamily="34" charset="0"/>
              </a:rPr>
              <a:t>技术管理专业</a:t>
            </a:r>
            <a:endParaRPr lang="zh-CN" altLang="en-US" sz="2000" dirty="0">
              <a:solidFill>
                <a:srgbClr val="595959"/>
              </a:solidFill>
              <a:latin typeface="微软雅黑" panose="020B0503020204020204" charset="-122"/>
              <a:ea typeface="微软雅黑" panose="020B0503020204020204" charset="-122"/>
              <a:sym typeface="Arial" panose="020B0604020202020204" pitchFamily="34" charset="0"/>
            </a:endParaRPr>
          </a:p>
        </p:txBody>
      </p:sp>
      <p:cxnSp>
        <p:nvCxnSpPr>
          <p:cNvPr id="28" name="直接连接符 27"/>
          <p:cNvCxnSpPr/>
          <p:nvPr/>
        </p:nvCxnSpPr>
        <p:spPr>
          <a:xfrm flipV="1">
            <a:off x="8538372" y="3395835"/>
            <a:ext cx="2380637" cy="7899"/>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528363" y="2447412"/>
            <a:ext cx="2462544" cy="14411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290615" y="1715099"/>
            <a:ext cx="3900176" cy="1323439"/>
          </a:xfrm>
          <a:prstGeom prst="rect">
            <a:avLst/>
          </a:prstGeom>
          <a:noFill/>
        </p:spPr>
        <p:txBody>
          <a:bodyPr wrap="square" rtlCol="0">
            <a:spAutoFit/>
          </a:bodyPr>
          <a:lstStyle/>
          <a:p>
            <a:r>
              <a:rPr lang="zh-CN" altLang="en-US" sz="1600" dirty="0"/>
              <a:t>以复杂工业和服务系统的性能改善、优化为目标，对由人员、物料、设备、能源和信息所组成的集成系统进行规划、设计、改进和资源配置，由“工业技术”和“管理”等学科形成的交叉学科。</a:t>
            </a:r>
          </a:p>
        </p:txBody>
      </p:sp>
      <p:sp>
        <p:nvSpPr>
          <p:cNvPr id="31" name="矩形 30"/>
          <p:cNvSpPr/>
          <p:nvPr/>
        </p:nvSpPr>
        <p:spPr>
          <a:xfrm>
            <a:off x="0" y="5922645"/>
            <a:ext cx="12221845" cy="9353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770620" y="5483225"/>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3" name="Freeform 9"/>
          <p:cNvSpPr>
            <a:spLocks noEditPoints="1"/>
          </p:cNvSpPr>
          <p:nvPr/>
        </p:nvSpPr>
        <p:spPr>
          <a:xfrm>
            <a:off x="8974455" y="5650230"/>
            <a:ext cx="334010" cy="334010"/>
          </a:xfrm>
          <a:custGeom>
            <a:avLst/>
            <a:gdLst/>
            <a:ahLst/>
            <a:cxnLst>
              <a:cxn ang="0">
                <a:pos x="224474" y="148714"/>
              </a:cxn>
              <a:cxn ang="0">
                <a:pos x="224474" y="224473"/>
              </a:cxn>
              <a:cxn ang="0">
                <a:pos x="207639" y="238503"/>
              </a:cxn>
              <a:cxn ang="0">
                <a:pos x="28059" y="238503"/>
              </a:cxn>
              <a:cxn ang="0">
                <a:pos x="14030" y="224473"/>
              </a:cxn>
              <a:cxn ang="0">
                <a:pos x="14030" y="148714"/>
              </a:cxn>
              <a:cxn ang="0">
                <a:pos x="47701" y="157131"/>
              </a:cxn>
              <a:cxn ang="0">
                <a:pos x="47701" y="171161"/>
              </a:cxn>
              <a:cxn ang="0">
                <a:pos x="58925" y="171161"/>
              </a:cxn>
              <a:cxn ang="0">
                <a:pos x="58925" y="190802"/>
              </a:cxn>
              <a:cxn ang="0">
                <a:pos x="75760" y="190802"/>
              </a:cxn>
              <a:cxn ang="0">
                <a:pos x="75760" y="171161"/>
              </a:cxn>
              <a:cxn ang="0">
                <a:pos x="84178" y="171161"/>
              </a:cxn>
              <a:cxn ang="0">
                <a:pos x="84178" y="159937"/>
              </a:cxn>
              <a:cxn ang="0">
                <a:pos x="151520" y="159937"/>
              </a:cxn>
              <a:cxn ang="0">
                <a:pos x="151520" y="171161"/>
              </a:cxn>
              <a:cxn ang="0">
                <a:pos x="159938" y="171161"/>
              </a:cxn>
              <a:cxn ang="0">
                <a:pos x="159938" y="190802"/>
              </a:cxn>
              <a:cxn ang="0">
                <a:pos x="176774" y="190802"/>
              </a:cxn>
              <a:cxn ang="0">
                <a:pos x="176774" y="171161"/>
              </a:cxn>
              <a:cxn ang="0">
                <a:pos x="185191" y="171161"/>
              </a:cxn>
              <a:cxn ang="0">
                <a:pos x="185191" y="157131"/>
              </a:cxn>
              <a:cxn ang="0">
                <a:pos x="224474" y="148714"/>
              </a:cxn>
              <a:cxn ang="0">
                <a:pos x="86984" y="0"/>
              </a:cxn>
              <a:cxn ang="0">
                <a:pos x="151520" y="0"/>
              </a:cxn>
              <a:cxn ang="0">
                <a:pos x="171162" y="19641"/>
              </a:cxn>
              <a:cxn ang="0">
                <a:pos x="171162" y="44895"/>
              </a:cxn>
              <a:cxn ang="0">
                <a:pos x="148714" y="44895"/>
              </a:cxn>
              <a:cxn ang="0">
                <a:pos x="148714" y="22447"/>
              </a:cxn>
              <a:cxn ang="0">
                <a:pos x="89790" y="22447"/>
              </a:cxn>
              <a:cxn ang="0">
                <a:pos x="89790" y="44895"/>
              </a:cxn>
              <a:cxn ang="0">
                <a:pos x="67342" y="44895"/>
              </a:cxn>
              <a:cxn ang="0">
                <a:pos x="67342" y="19641"/>
              </a:cxn>
              <a:cxn ang="0">
                <a:pos x="86984" y="0"/>
              </a:cxn>
              <a:cxn ang="0">
                <a:pos x="0" y="56118"/>
              </a:cxn>
              <a:cxn ang="0">
                <a:pos x="0" y="134684"/>
              </a:cxn>
              <a:cxn ang="0">
                <a:pos x="238504" y="134684"/>
              </a:cxn>
              <a:cxn ang="0">
                <a:pos x="238504" y="56118"/>
              </a:cxn>
              <a:cxn ang="0">
                <a:pos x="0" y="56118"/>
              </a:cxn>
            </a:cxnLst>
            <a:rect l="0" t="0" r="0" b="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A9262C"/>
          </a:solidFill>
          <a:ln w="9525">
            <a:noFill/>
          </a:ln>
        </p:spPr>
        <p:txBody>
          <a:bodyPr/>
          <a:lstStyle/>
          <a:p>
            <a:endParaRPr lang="zh-CN" altLang="en-US"/>
          </a:p>
        </p:txBody>
      </p:sp>
      <p:sp>
        <p:nvSpPr>
          <p:cNvPr id="34" name="椭圆 33"/>
          <p:cNvSpPr/>
          <p:nvPr/>
        </p:nvSpPr>
        <p:spPr>
          <a:xfrm>
            <a:off x="6527165" y="5472430"/>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5" name="Freeform 34"/>
          <p:cNvSpPr>
            <a:spLocks noEditPoints="1"/>
          </p:cNvSpPr>
          <p:nvPr/>
        </p:nvSpPr>
        <p:spPr>
          <a:xfrm>
            <a:off x="6754813" y="5650230"/>
            <a:ext cx="265430" cy="417195"/>
          </a:xfrm>
          <a:custGeom>
            <a:avLst/>
            <a:gdLst/>
            <a:ahLst/>
            <a:cxnLst>
              <a:cxn ang="0">
                <a:pos x="159498" y="27985"/>
              </a:cxn>
              <a:cxn ang="0">
                <a:pos x="173489" y="142726"/>
              </a:cxn>
              <a:cxn ang="0">
                <a:pos x="142709" y="181906"/>
              </a:cxn>
              <a:cxn ang="0">
                <a:pos x="153901" y="181906"/>
              </a:cxn>
              <a:cxn ang="0">
                <a:pos x="159498" y="204294"/>
              </a:cxn>
              <a:cxn ang="0">
                <a:pos x="156700" y="221085"/>
              </a:cxn>
              <a:cxn ang="0">
                <a:pos x="159498" y="240675"/>
              </a:cxn>
              <a:cxn ang="0">
                <a:pos x="153901" y="260265"/>
              </a:cxn>
              <a:cxn ang="0">
                <a:pos x="41973" y="271459"/>
              </a:cxn>
              <a:cxn ang="0">
                <a:pos x="33579" y="263063"/>
              </a:cxn>
              <a:cxn ang="0">
                <a:pos x="33579" y="232279"/>
              </a:cxn>
              <a:cxn ang="0">
                <a:pos x="33579" y="229481"/>
              </a:cxn>
              <a:cxn ang="0">
                <a:pos x="33579" y="198697"/>
              </a:cxn>
              <a:cxn ang="0">
                <a:pos x="39175" y="193100"/>
              </a:cxn>
              <a:cxn ang="0">
                <a:pos x="44771" y="173510"/>
              </a:cxn>
              <a:cxn ang="0">
                <a:pos x="0" y="95151"/>
              </a:cxn>
              <a:cxn ang="0">
                <a:pos x="92341" y="0"/>
              </a:cxn>
              <a:cxn ang="0">
                <a:pos x="78350" y="111942"/>
              </a:cxn>
              <a:cxn ang="0">
                <a:pos x="83946" y="109143"/>
              </a:cxn>
              <a:cxn ang="0">
                <a:pos x="92341" y="114740"/>
              </a:cxn>
              <a:cxn ang="0">
                <a:pos x="100736" y="109143"/>
              </a:cxn>
              <a:cxn ang="0">
                <a:pos x="109130" y="114740"/>
              </a:cxn>
              <a:cxn ang="0">
                <a:pos x="120323" y="106345"/>
              </a:cxn>
              <a:cxn ang="0">
                <a:pos x="109130" y="142726"/>
              </a:cxn>
              <a:cxn ang="0">
                <a:pos x="123121" y="184704"/>
              </a:cxn>
              <a:cxn ang="0">
                <a:pos x="123121" y="162316"/>
              </a:cxn>
              <a:cxn ang="0">
                <a:pos x="156700" y="131532"/>
              </a:cxn>
              <a:cxn ang="0">
                <a:pos x="145507" y="41978"/>
              </a:cxn>
              <a:cxn ang="0">
                <a:pos x="39175" y="41978"/>
              </a:cxn>
              <a:cxn ang="0">
                <a:pos x="30780" y="131532"/>
              </a:cxn>
              <a:cxn ang="0">
                <a:pos x="64359" y="162316"/>
              </a:cxn>
              <a:cxn ang="0">
                <a:pos x="64359" y="187503"/>
              </a:cxn>
              <a:cxn ang="0">
                <a:pos x="81148" y="142726"/>
              </a:cxn>
              <a:cxn ang="0">
                <a:pos x="69955" y="106345"/>
              </a:cxn>
              <a:cxn ang="0">
                <a:pos x="111928" y="117539"/>
              </a:cxn>
              <a:cxn ang="0">
                <a:pos x="100736" y="114740"/>
              </a:cxn>
              <a:cxn ang="0">
                <a:pos x="83946" y="114740"/>
              </a:cxn>
              <a:cxn ang="0">
                <a:pos x="75552" y="117539"/>
              </a:cxn>
              <a:cxn ang="0">
                <a:pos x="89543" y="139927"/>
              </a:cxn>
              <a:cxn ang="0">
                <a:pos x="89543" y="187503"/>
              </a:cxn>
              <a:cxn ang="0">
                <a:pos x="97937" y="142726"/>
              </a:cxn>
              <a:cxn ang="0">
                <a:pos x="97937" y="139927"/>
              </a:cxn>
              <a:cxn ang="0">
                <a:pos x="120323" y="268661"/>
              </a:cxn>
              <a:cxn ang="0">
                <a:pos x="95139" y="296646"/>
              </a:cxn>
              <a:cxn ang="0">
                <a:pos x="120323" y="268661"/>
              </a:cxn>
              <a:cxn ang="0">
                <a:pos x="47570" y="246272"/>
              </a:cxn>
              <a:cxn ang="0">
                <a:pos x="47570" y="249071"/>
              </a:cxn>
              <a:cxn ang="0">
                <a:pos x="139910" y="240675"/>
              </a:cxn>
              <a:cxn ang="0">
                <a:pos x="139910" y="204294"/>
              </a:cxn>
              <a:cxn ang="0">
                <a:pos x="47570" y="212690"/>
              </a:cxn>
              <a:cxn ang="0">
                <a:pos x="139910" y="207092"/>
              </a:cxn>
              <a:cxn ang="0">
                <a:pos x="139910" y="204294"/>
              </a:cxn>
            </a:cxnLst>
            <a:rect l="0" t="0" r="0" b="0"/>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A9262C"/>
          </a:solidFill>
          <a:ln w="9525">
            <a:noFill/>
          </a:ln>
        </p:spPr>
        <p:txBody>
          <a:bodyPr/>
          <a:lstStyle/>
          <a:p>
            <a:endParaRPr lang="zh-CN" altLang="en-US"/>
          </a:p>
        </p:txBody>
      </p:sp>
      <p:sp>
        <p:nvSpPr>
          <p:cNvPr id="10" name="椭圆 9"/>
          <p:cNvSpPr/>
          <p:nvPr/>
        </p:nvSpPr>
        <p:spPr>
          <a:xfrm>
            <a:off x="10999470" y="5483225"/>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6" name="Freeform 49"/>
          <p:cNvSpPr>
            <a:spLocks noEditPoints="1"/>
          </p:cNvSpPr>
          <p:nvPr/>
        </p:nvSpPr>
        <p:spPr>
          <a:xfrm>
            <a:off x="11252835" y="5679440"/>
            <a:ext cx="279400" cy="307975"/>
          </a:xfrm>
          <a:custGeom>
            <a:avLst/>
            <a:gdLst/>
            <a:ahLst/>
            <a:cxnLst>
              <a:cxn ang="0">
                <a:pos x="28298" y="391037"/>
              </a:cxn>
              <a:cxn ang="0">
                <a:pos x="28298" y="70273"/>
              </a:cxn>
              <a:cxn ang="0">
                <a:pos x="69047" y="29469"/>
              </a:cxn>
              <a:cxn ang="0">
                <a:pos x="604441" y="29469"/>
              </a:cxn>
              <a:cxn ang="0">
                <a:pos x="645190" y="70273"/>
              </a:cxn>
              <a:cxn ang="0">
                <a:pos x="645190" y="391037"/>
              </a:cxn>
              <a:cxn ang="0">
                <a:pos x="604441" y="431841"/>
              </a:cxn>
              <a:cxn ang="0">
                <a:pos x="69047" y="431841"/>
              </a:cxn>
              <a:cxn ang="0">
                <a:pos x="28298" y="391037"/>
              </a:cxn>
              <a:cxn ang="0">
                <a:pos x="604441" y="460177"/>
              </a:cxn>
              <a:cxn ang="0">
                <a:pos x="674620" y="391037"/>
              </a:cxn>
              <a:cxn ang="0">
                <a:pos x="674620" y="70273"/>
              </a:cxn>
              <a:cxn ang="0">
                <a:pos x="604441" y="0"/>
              </a:cxn>
              <a:cxn ang="0">
                <a:pos x="69047" y="0"/>
              </a:cxn>
              <a:cxn ang="0">
                <a:pos x="0" y="70273"/>
              </a:cxn>
              <a:cxn ang="0">
                <a:pos x="0" y="391037"/>
              </a:cxn>
              <a:cxn ang="0">
                <a:pos x="69047" y="460177"/>
              </a:cxn>
              <a:cxn ang="0">
                <a:pos x="277319" y="460177"/>
              </a:cxn>
              <a:cxn ang="0">
                <a:pos x="277319" y="523650"/>
              </a:cxn>
              <a:cxn ang="0">
                <a:pos x="69047" y="523650"/>
              </a:cxn>
              <a:cxn ang="0">
                <a:pos x="0" y="593923"/>
              </a:cxn>
              <a:cxn ang="0">
                <a:pos x="0" y="646061"/>
              </a:cxn>
              <a:cxn ang="0">
                <a:pos x="13583" y="660796"/>
              </a:cxn>
              <a:cxn ang="0">
                <a:pos x="659905" y="660796"/>
              </a:cxn>
              <a:cxn ang="0">
                <a:pos x="674620" y="646061"/>
              </a:cxn>
              <a:cxn ang="0">
                <a:pos x="674620" y="593923"/>
              </a:cxn>
              <a:cxn ang="0">
                <a:pos x="604441" y="523650"/>
              </a:cxn>
              <a:cxn ang="0">
                <a:pos x="397301" y="523650"/>
              </a:cxn>
              <a:cxn ang="0">
                <a:pos x="397301" y="460177"/>
              </a:cxn>
              <a:cxn ang="0">
                <a:pos x="604441" y="460177"/>
              </a:cxn>
              <a:cxn ang="0">
                <a:pos x="615761" y="391037"/>
              </a:cxn>
              <a:cxn ang="0">
                <a:pos x="615761" y="70273"/>
              </a:cxn>
              <a:cxn ang="0">
                <a:pos x="604441" y="58939"/>
              </a:cxn>
              <a:cxn ang="0">
                <a:pos x="70179" y="58939"/>
              </a:cxn>
              <a:cxn ang="0">
                <a:pos x="57728" y="70273"/>
              </a:cxn>
              <a:cxn ang="0">
                <a:pos x="57728" y="391037"/>
              </a:cxn>
              <a:cxn ang="0">
                <a:pos x="70179" y="402371"/>
              </a:cxn>
              <a:cxn ang="0">
                <a:pos x="604441" y="402371"/>
              </a:cxn>
              <a:cxn ang="0">
                <a:pos x="615761" y="391037"/>
              </a:cxn>
            </a:cxnLst>
            <a:rect l="0" t="0" r="0" b="0"/>
            <a:pathLst>
              <a:path w="596" h="583">
                <a:moveTo>
                  <a:pt x="25" y="345"/>
                </a:moveTo>
                <a:lnTo>
                  <a:pt x="25" y="62"/>
                </a:lnTo>
                <a:cubicBezTo>
                  <a:pt x="25" y="42"/>
                  <a:pt x="42" y="26"/>
                  <a:pt x="61" y="26"/>
                </a:cubicBezTo>
                <a:lnTo>
                  <a:pt x="534" y="26"/>
                </a:lnTo>
                <a:cubicBezTo>
                  <a:pt x="554" y="26"/>
                  <a:pt x="570" y="42"/>
                  <a:pt x="570" y="62"/>
                </a:cubicBezTo>
                <a:lnTo>
                  <a:pt x="570" y="345"/>
                </a:lnTo>
                <a:cubicBezTo>
                  <a:pt x="570" y="364"/>
                  <a:pt x="554" y="381"/>
                  <a:pt x="534" y="381"/>
                </a:cubicBezTo>
                <a:lnTo>
                  <a:pt x="61" y="381"/>
                </a:lnTo>
                <a:cubicBezTo>
                  <a:pt x="42" y="381"/>
                  <a:pt x="25" y="364"/>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2" y="52"/>
                </a:lnTo>
                <a:cubicBezTo>
                  <a:pt x="56" y="52"/>
                  <a:pt x="51" y="56"/>
                  <a:pt x="51" y="62"/>
                </a:cubicBezTo>
                <a:lnTo>
                  <a:pt x="51" y="345"/>
                </a:lnTo>
                <a:cubicBezTo>
                  <a:pt x="51" y="350"/>
                  <a:pt x="56" y="355"/>
                  <a:pt x="62" y="355"/>
                </a:cubicBezTo>
                <a:lnTo>
                  <a:pt x="534" y="355"/>
                </a:lnTo>
                <a:cubicBezTo>
                  <a:pt x="540" y="355"/>
                  <a:pt x="544" y="350"/>
                  <a:pt x="544" y="345"/>
                </a:cubicBezTo>
                <a:close/>
              </a:path>
            </a:pathLst>
          </a:custGeom>
          <a:solidFill>
            <a:srgbClr val="A9262C"/>
          </a:solidFill>
          <a:ln w="9525">
            <a:noFill/>
          </a:ln>
        </p:spPr>
        <p:txBody>
          <a:bodyPr/>
          <a:lstStyle/>
          <a:p>
            <a:endParaRPr lang="zh-CN" altLang="en-US"/>
          </a:p>
        </p:txBody>
      </p:sp>
      <p:sp>
        <p:nvSpPr>
          <p:cNvPr id="30" name="文本框 20"/>
          <p:cNvSpPr txBox="1"/>
          <p:nvPr/>
        </p:nvSpPr>
        <p:spPr>
          <a:xfrm flipH="1">
            <a:off x="1481060" y="2616951"/>
            <a:ext cx="3416618" cy="246221"/>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1000" dirty="0">
                <a:solidFill>
                  <a:srgbClr val="595959"/>
                </a:solidFill>
                <a:latin typeface="微软雅黑" panose="020B0503020204020204" charset="-122"/>
                <a:ea typeface="微软雅黑" panose="020B0503020204020204" charset="-122"/>
                <a:sym typeface="Arial" panose="020B0604020202020204" pitchFamily="34" charset="0"/>
              </a:rPr>
              <a:t>Machinery manufacturing management</a:t>
            </a:r>
            <a:endParaRPr lang="zh-CN" altLang="en-US" sz="1000" dirty="0">
              <a:solidFill>
                <a:srgbClr val="595959"/>
              </a:solidFill>
              <a:latin typeface="微软雅黑" panose="020B0503020204020204" charset="-122"/>
              <a:ea typeface="微软雅黑" panose="020B0503020204020204" charset="-122"/>
              <a:sym typeface="Arial" panose="020B0604020202020204" pitchFamily="34" charset="0"/>
            </a:endParaRPr>
          </a:p>
        </p:txBody>
      </p:sp>
      <p:sp>
        <p:nvSpPr>
          <p:cNvPr id="37" name="文本框 20"/>
          <p:cNvSpPr txBox="1"/>
          <p:nvPr/>
        </p:nvSpPr>
        <p:spPr>
          <a:xfrm flipH="1">
            <a:off x="1760000" y="4495754"/>
            <a:ext cx="2338213" cy="246221"/>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1000" dirty="0">
                <a:solidFill>
                  <a:srgbClr val="595959"/>
                </a:solidFill>
                <a:latin typeface="微软雅黑" panose="020B0503020204020204" charset="-122"/>
                <a:ea typeface="微软雅黑" panose="020B0503020204020204" charset="-122"/>
                <a:sym typeface="Arial" panose="020B0604020202020204" pitchFamily="34" charset="0"/>
              </a:rPr>
              <a:t>Technical management major</a:t>
            </a:r>
            <a:endParaRPr lang="zh-CN" altLang="en-US" sz="1000" dirty="0">
              <a:solidFill>
                <a:srgbClr val="595959"/>
              </a:solidFill>
              <a:latin typeface="微软雅黑" panose="020B0503020204020204" charset="-122"/>
              <a:ea typeface="微软雅黑" panose="020B0503020204020204" charset="-122"/>
              <a:sym typeface="Arial" panose="020B0604020202020204" pitchFamily="34" charset="0"/>
            </a:endParaRPr>
          </a:p>
        </p:txBody>
      </p:sp>
      <p:sp>
        <p:nvSpPr>
          <p:cNvPr id="39" name="文本框 20"/>
          <p:cNvSpPr txBox="1"/>
          <p:nvPr/>
        </p:nvSpPr>
        <p:spPr>
          <a:xfrm flipH="1">
            <a:off x="8974455" y="3481798"/>
            <a:ext cx="1995487" cy="246221"/>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1000" dirty="0">
                <a:solidFill>
                  <a:srgbClr val="595959"/>
                </a:solidFill>
                <a:latin typeface="微软雅黑" panose="020B0503020204020204" charset="-122"/>
                <a:ea typeface="微软雅黑" panose="020B0503020204020204" charset="-122"/>
                <a:sym typeface="Arial" panose="020B0604020202020204" pitchFamily="34" charset="0"/>
              </a:rPr>
              <a:t>Technical management major</a:t>
            </a:r>
            <a:endParaRPr lang="zh-CN" altLang="en-US" sz="1000" dirty="0">
              <a:solidFill>
                <a:srgbClr val="595959"/>
              </a:solidFill>
              <a:latin typeface="微软雅黑" panose="020B0503020204020204" charset="-122"/>
              <a:ea typeface="微软雅黑" panose="020B0503020204020204" charset="-122"/>
              <a:sym typeface="Arial" panose="020B0604020202020204" pitchFamily="34" charset="0"/>
            </a:endParaRPr>
          </a:p>
        </p:txBody>
      </p:sp>
      <p:sp>
        <p:nvSpPr>
          <p:cNvPr id="41" name="文本框 40"/>
          <p:cNvSpPr txBox="1"/>
          <p:nvPr/>
        </p:nvSpPr>
        <p:spPr>
          <a:xfrm>
            <a:off x="4298165" y="3270784"/>
            <a:ext cx="3900176" cy="1815882"/>
          </a:xfrm>
          <a:prstGeom prst="rect">
            <a:avLst/>
          </a:prstGeom>
          <a:noFill/>
        </p:spPr>
        <p:txBody>
          <a:bodyPr wrap="square" rtlCol="0">
            <a:spAutoFit/>
          </a:bodyPr>
          <a:lstStyle/>
          <a:p>
            <a:r>
              <a:rPr lang="en-US" altLang="zh-CN" sz="1400" dirty="0" smtClean="0"/>
              <a:t>Aim </a:t>
            </a:r>
            <a:r>
              <a:rPr lang="en-US" altLang="zh-CN" sz="1400" dirty="0"/>
              <a:t>to the Performance improvement and </a:t>
            </a:r>
            <a:r>
              <a:rPr lang="en-US" altLang="zh-CN" sz="1400" dirty="0" smtClean="0"/>
              <a:t>optimization of complex industrial and service </a:t>
            </a:r>
            <a:r>
              <a:rPr lang="en-US" altLang="zh-CN" sz="1400" dirty="0"/>
              <a:t>system, </a:t>
            </a:r>
            <a:r>
              <a:rPr lang="en-US" altLang="zh-CN" sz="1400" dirty="0" smtClean="0"/>
              <a:t>the </a:t>
            </a:r>
            <a:r>
              <a:rPr lang="en-US" altLang="zh-CN" sz="1400" dirty="0"/>
              <a:t>planning, design, improvement and resource allocation of an integrated system consisting of personnel, materials, equipment, energy and information are planned, </a:t>
            </a:r>
            <a:r>
              <a:rPr lang="en-US" altLang="zh-CN" sz="1400" dirty="0" smtClean="0"/>
              <a:t>the </a:t>
            </a:r>
            <a:r>
              <a:rPr lang="en-US" altLang="zh-CN" sz="1400" dirty="0"/>
              <a:t>interdisciplinary subject formed by the discipline of "industrial technology" and "management"</a:t>
            </a:r>
            <a:endParaRPr lang="zh-CN" altLang="en-US" sz="1400" dirty="0"/>
          </a:p>
        </p:txBody>
      </p:sp>
    </p:spTree>
    <p:extLst>
      <p:ext uri="{BB962C8B-B14F-4D97-AF65-F5344CB8AC3E}">
        <p14:creationId xmlns:p14="http://schemas.microsoft.com/office/powerpoint/2010/main" val="274391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92053" y="1792605"/>
            <a:ext cx="2207895" cy="2207895"/>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6fa194dce072"/>
          <p:cNvPicPr>
            <a:picLocks noChangeAspect="1"/>
          </p:cNvPicPr>
          <p:nvPr/>
        </p:nvPicPr>
        <p:blipFill>
          <a:blip r:embed="rId2" cstate="print"/>
          <a:stretch>
            <a:fillRect/>
          </a:stretch>
        </p:blipFill>
        <p:spPr>
          <a:xfrm>
            <a:off x="6278245" y="1566545"/>
            <a:ext cx="1544955" cy="809625"/>
          </a:xfrm>
          <a:prstGeom prst="rect">
            <a:avLst/>
          </a:prstGeom>
        </p:spPr>
      </p:pic>
      <p:sp>
        <p:nvSpPr>
          <p:cNvPr id="4" name="TextBox 25"/>
          <p:cNvSpPr txBox="1"/>
          <p:nvPr/>
        </p:nvSpPr>
        <p:spPr>
          <a:xfrm flipH="1">
            <a:off x="5443418" y="1915795"/>
            <a:ext cx="1292662" cy="1929765"/>
          </a:xfrm>
          <a:prstGeom prst="rect">
            <a:avLst/>
          </a:prstGeom>
          <a:noFill/>
        </p:spPr>
        <p:txBody>
          <a:bodyPr vert="eaVert" wrap="square" rtlCol="0">
            <a:spAutoFit/>
            <a:scene3d>
              <a:camera prst="orthographicFront"/>
              <a:lightRig rig="threePt" dir="t"/>
            </a:scene3d>
          </a:bodyPr>
          <a:lstStyle/>
          <a:p>
            <a:pPr lvl="0" algn="ctr" fontAlgn="base"/>
            <a:r>
              <a:rPr lang="zh-CN" altLang="en-US" sz="7200" b="1" noProof="1">
                <a:solidFill>
                  <a:schemeClr val="tx1">
                    <a:lumMod val="95000"/>
                    <a:lumOff val="5000"/>
                  </a:schemeClr>
                </a:solidFill>
                <a:latin typeface="幼圆" panose="02010509060101010101" charset="-122"/>
                <a:ea typeface="幼圆" panose="02010509060101010101" charset="-122"/>
                <a:sym typeface="微软雅黑" panose="020B0503020204020204" charset="-122"/>
              </a:rPr>
              <a:t>肆</a:t>
            </a:r>
            <a:endParaRPr lang="zh-CN" altLang="en-US" sz="7200" b="1" strike="noStrike" noProof="1">
              <a:solidFill>
                <a:schemeClr val="tx1">
                  <a:lumMod val="95000"/>
                  <a:lumOff val="5000"/>
                </a:schemeClr>
              </a:solidFill>
              <a:effectLst/>
              <a:latin typeface="幼圆" panose="02010509060101010101" charset="-122"/>
              <a:ea typeface="幼圆" panose="02010509060101010101" charset="-122"/>
              <a:cs typeface="+mn-cs"/>
              <a:sym typeface="微软雅黑" panose="020B0503020204020204" charset="-122"/>
            </a:endParaRPr>
          </a:p>
        </p:txBody>
      </p:sp>
      <p:sp>
        <p:nvSpPr>
          <p:cNvPr id="5" name="TextBox 25"/>
          <p:cNvSpPr/>
          <p:nvPr/>
        </p:nvSpPr>
        <p:spPr>
          <a:xfrm flipH="1">
            <a:off x="3992563" y="4201795"/>
            <a:ext cx="4206875" cy="400110"/>
          </a:xfrm>
          <a:prstGeom prst="rect">
            <a:avLst/>
          </a:prstGeom>
          <a:solidFill>
            <a:srgbClr val="A9262C"/>
          </a:solidFill>
          <a:ln w="9525">
            <a:noFill/>
          </a:ln>
        </p:spPr>
        <p:txBody>
          <a:bodyPr wrap="square" rtlCol="0" anchor="t">
            <a:spAutoFit/>
          </a:bodyPr>
          <a:lstStyle/>
          <a:p>
            <a:pPr lvl="0" algn="ctr"/>
            <a:r>
              <a:rPr lang="zh-CN" altLang="en-US" sz="2000" dirty="0" smtClean="0">
                <a:solidFill>
                  <a:schemeClr val="bg1"/>
                </a:solidFill>
                <a:latin typeface="微软雅黑" panose="020B0503020204020204" charset="-122"/>
                <a:ea typeface="微软雅黑" panose="020B0503020204020204" charset="-122"/>
                <a:sym typeface="微软雅黑" panose="020B0503020204020204" charset="-122"/>
              </a:rPr>
              <a:t>技术人才培养与社会（企业）需求</a:t>
            </a:r>
            <a:endParaRPr lang="zh-CN" altLang="en-US" sz="20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 name="TextBox 25"/>
          <p:cNvSpPr txBox="1"/>
          <p:nvPr/>
        </p:nvSpPr>
        <p:spPr>
          <a:xfrm flipH="1">
            <a:off x="3992563" y="4601905"/>
            <a:ext cx="4206875" cy="707886"/>
          </a:xfrm>
          <a:prstGeom prst="rect">
            <a:avLst/>
          </a:prstGeom>
          <a:noFill/>
        </p:spPr>
        <p:txBody>
          <a:bodyPr wrap="square" rtlCol="0">
            <a:spAutoFit/>
            <a:scene3d>
              <a:camera prst="orthographicFront"/>
              <a:lightRig rig="threePt" dir="t"/>
            </a:scene3d>
          </a:bodyPr>
          <a:lstStyle/>
          <a:p>
            <a:pPr lvl="0" algn="ctr" fontAlgn="base"/>
            <a:r>
              <a:rPr lang="en-US"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Technical personnel training and social (enterprise)demand</a:t>
            </a:r>
            <a:endParaRPr lang="zh-CN"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Tree>
    <p:extLst>
      <p:ext uri="{BB962C8B-B14F-4D97-AF65-F5344CB8AC3E}">
        <p14:creationId xmlns:p14="http://schemas.microsoft.com/office/powerpoint/2010/main" val="3920188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996697" y="204468"/>
            <a:ext cx="6135738" cy="6608973"/>
            <a:chOff x="5784" y="1759"/>
            <a:chExt cx="8990" cy="9682"/>
          </a:xfrm>
        </p:grpSpPr>
        <p:grpSp>
          <p:nvGrpSpPr>
            <p:cNvPr id="14" name="组合 13"/>
            <p:cNvGrpSpPr/>
            <p:nvPr/>
          </p:nvGrpSpPr>
          <p:grpSpPr>
            <a:xfrm>
              <a:off x="8880" y="1759"/>
              <a:ext cx="2794" cy="3907"/>
              <a:chOff x="8880" y="1759"/>
              <a:chExt cx="2794" cy="3907"/>
            </a:xfrm>
          </p:grpSpPr>
          <p:sp>
            <p:nvSpPr>
              <p:cNvPr id="7" name="梯形 6"/>
              <p:cNvSpPr/>
              <p:nvPr/>
            </p:nvSpPr>
            <p:spPr>
              <a:xfrm>
                <a:off x="9174" y="1768"/>
                <a:ext cx="2154" cy="794"/>
              </a:xfrm>
              <a:prstGeom prst="trapezoid">
                <a:avLst>
                  <a:gd name="adj" fmla="val 6056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rot="16200000" flipV="1">
                <a:off x="7325" y="3315"/>
                <a:ext cx="3904" cy="794"/>
              </a:xfrm>
              <a:prstGeom prst="parallelogram">
                <a:avLst>
                  <a:gd name="adj" fmla="val 61064"/>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rot="16200000">
                <a:off x="9323" y="3316"/>
                <a:ext cx="3907" cy="794"/>
              </a:xfrm>
              <a:prstGeom prst="parallelogram">
                <a:avLst>
                  <a:gd name="adj" fmla="val 61064"/>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rot="5400000">
              <a:off x="11411" y="4643"/>
              <a:ext cx="2819" cy="3906"/>
              <a:chOff x="9067" y="1947"/>
              <a:chExt cx="2819" cy="3906"/>
            </a:xfrm>
          </p:grpSpPr>
          <p:sp>
            <p:nvSpPr>
              <p:cNvPr id="2" name="梯形 1"/>
              <p:cNvSpPr/>
              <p:nvPr/>
            </p:nvSpPr>
            <p:spPr>
              <a:xfrm>
                <a:off x="9374" y="1968"/>
                <a:ext cx="2154" cy="794"/>
              </a:xfrm>
              <a:prstGeom prst="trapezoid">
                <a:avLst>
                  <a:gd name="adj" fmla="val 6056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平行四边形 2"/>
              <p:cNvSpPr/>
              <p:nvPr/>
            </p:nvSpPr>
            <p:spPr>
              <a:xfrm rot="16200000" flipV="1">
                <a:off x="7512" y="3502"/>
                <a:ext cx="3904" cy="794"/>
              </a:xfrm>
              <a:prstGeom prst="parallelogram">
                <a:avLst>
                  <a:gd name="adj" fmla="val 61064"/>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rot="16200000">
                <a:off x="9536" y="3503"/>
                <a:ext cx="3907" cy="794"/>
              </a:xfrm>
              <a:prstGeom prst="parallelogram">
                <a:avLst>
                  <a:gd name="adj" fmla="val 61064"/>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rot="16200000" flipH="1">
              <a:off x="6334" y="4637"/>
              <a:ext cx="2807" cy="3907"/>
              <a:chOff x="9067" y="1946"/>
              <a:chExt cx="2807" cy="3907"/>
            </a:xfrm>
          </p:grpSpPr>
          <p:sp>
            <p:nvSpPr>
              <p:cNvPr id="16" name="梯形 15"/>
              <p:cNvSpPr/>
              <p:nvPr/>
            </p:nvSpPr>
            <p:spPr>
              <a:xfrm>
                <a:off x="9374" y="1968"/>
                <a:ext cx="2154" cy="794"/>
              </a:xfrm>
              <a:prstGeom prst="trapezoid">
                <a:avLst>
                  <a:gd name="adj" fmla="val 6056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rot="16200000" flipV="1">
                <a:off x="7512" y="3502"/>
                <a:ext cx="3904" cy="794"/>
              </a:xfrm>
              <a:prstGeom prst="parallelogram">
                <a:avLst>
                  <a:gd name="adj" fmla="val 61064"/>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rot="16200000">
                <a:off x="9523" y="3503"/>
                <a:ext cx="3907" cy="794"/>
              </a:xfrm>
              <a:prstGeom prst="parallelogram">
                <a:avLst>
                  <a:gd name="adj" fmla="val 61064"/>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flipV="1">
              <a:off x="8880" y="7534"/>
              <a:ext cx="2807" cy="3907"/>
              <a:chOff x="8880" y="1746"/>
              <a:chExt cx="2807" cy="3907"/>
            </a:xfrm>
          </p:grpSpPr>
          <p:sp>
            <p:nvSpPr>
              <p:cNvPr id="22" name="梯形 21"/>
              <p:cNvSpPr/>
              <p:nvPr/>
            </p:nvSpPr>
            <p:spPr>
              <a:xfrm>
                <a:off x="9174" y="1768"/>
                <a:ext cx="2154" cy="794"/>
              </a:xfrm>
              <a:prstGeom prst="trapezoid">
                <a:avLst>
                  <a:gd name="adj" fmla="val 6056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rot="16200000" flipV="1">
                <a:off x="7325" y="3302"/>
                <a:ext cx="3904" cy="794"/>
              </a:xfrm>
              <a:prstGeom prst="parallelogram">
                <a:avLst>
                  <a:gd name="adj" fmla="val 61064"/>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rot="16200000">
                <a:off x="9336" y="3303"/>
                <a:ext cx="3907" cy="794"/>
              </a:xfrm>
              <a:prstGeom prst="parallelogram">
                <a:avLst>
                  <a:gd name="adj" fmla="val 61064"/>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6" name="椭圆 25"/>
          <p:cNvSpPr/>
          <p:nvPr/>
        </p:nvSpPr>
        <p:spPr bwMode="auto">
          <a:xfrm>
            <a:off x="5295650" y="2734146"/>
            <a:ext cx="1532492" cy="1532492"/>
          </a:xfrm>
          <a:prstGeom prst="ellipse">
            <a:avLst/>
          </a:prstGeom>
          <a:noFill/>
          <a:ln>
            <a:solidFill>
              <a:schemeClr val="tx1">
                <a:lumMod val="85000"/>
                <a:lumOff val="15000"/>
              </a:schemeClr>
            </a:solidFill>
          </a:ln>
        </p:spPr>
        <p:txBody>
          <a:bodyPr bIns="288000" rtlCol="0"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defRPr/>
            </a:pPr>
            <a:endParaRPr lang="zh-CN" altLang="en-US" dirty="0">
              <a:solidFill>
                <a:srgbClr val="FFFFFF"/>
              </a:solidFill>
              <a:sym typeface="+mn-ea"/>
            </a:endParaRPr>
          </a:p>
        </p:txBody>
      </p:sp>
      <p:sp>
        <p:nvSpPr>
          <p:cNvPr id="79" name="文本框 22"/>
          <p:cNvSpPr txBox="1"/>
          <p:nvPr/>
        </p:nvSpPr>
        <p:spPr>
          <a:xfrm flipH="1">
            <a:off x="1411605" y="4754635"/>
            <a:ext cx="3807460" cy="738664"/>
          </a:xfrm>
          <a:prstGeom prst="rect">
            <a:avLst/>
          </a:prstGeom>
          <a:noFill/>
          <a:ln w="9525">
            <a:noFill/>
            <a:miter/>
          </a:ln>
          <a:effectLst>
            <a:outerShdw sx="999" sy="999" algn="ctr" rotWithShape="0">
              <a:srgbClr val="000000"/>
            </a:outerShdw>
          </a:effectLst>
        </p:spPr>
        <p:txBody>
          <a:bodyPr wrap="square" anchor="t">
            <a:spAutoFit/>
          </a:bodyPr>
          <a:lstStyle/>
          <a:p>
            <a:r>
              <a:rPr lang="zh-CN" altLang="en-US" sz="1400" dirty="0"/>
              <a:t>专业基础（工程图、材料、机械设计</a:t>
            </a:r>
            <a:r>
              <a:rPr lang="zh-CN" altLang="en-US" sz="1400" dirty="0" smtClean="0"/>
              <a:t>）</a:t>
            </a:r>
            <a:endParaRPr lang="en-US" altLang="zh-CN" sz="1400" dirty="0" smtClean="0"/>
          </a:p>
          <a:p>
            <a:r>
              <a:rPr lang="en-US" altLang="zh-CN" sz="1400" dirty="0"/>
              <a:t>Professional basis (engineering drawings, materials, mechanical design)</a:t>
            </a:r>
          </a:p>
        </p:txBody>
      </p:sp>
      <p:cxnSp>
        <p:nvCxnSpPr>
          <p:cNvPr id="81" name="直接连接符 80"/>
          <p:cNvCxnSpPr/>
          <p:nvPr/>
        </p:nvCxnSpPr>
        <p:spPr>
          <a:xfrm>
            <a:off x="1475740" y="5496560"/>
            <a:ext cx="331216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30" name="文本框 22"/>
          <p:cNvSpPr txBox="1"/>
          <p:nvPr/>
        </p:nvSpPr>
        <p:spPr>
          <a:xfrm flipH="1">
            <a:off x="235782" y="1864285"/>
            <a:ext cx="4983283" cy="523220"/>
          </a:xfrm>
          <a:prstGeom prst="rect">
            <a:avLst/>
          </a:prstGeom>
          <a:noFill/>
          <a:ln w="9525">
            <a:noFill/>
            <a:miter/>
          </a:ln>
          <a:effectLst>
            <a:outerShdw sx="999" sy="999" algn="ctr" rotWithShape="0">
              <a:srgbClr val="000000"/>
            </a:outerShdw>
          </a:effectLst>
        </p:spPr>
        <p:txBody>
          <a:bodyPr wrap="square" anchor="t">
            <a:spAutoFit/>
          </a:bodyPr>
          <a:lstStyle/>
          <a:p>
            <a:r>
              <a:rPr lang="zh-CN" altLang="en-US" sz="1400" dirty="0"/>
              <a:t>专业（机械制造工艺、设备、成本</a:t>
            </a:r>
            <a:r>
              <a:rPr lang="zh-CN" altLang="en-US" sz="1400" dirty="0" smtClean="0"/>
              <a:t>、计划</a:t>
            </a:r>
            <a:r>
              <a:rPr lang="zh-CN" altLang="en-US" sz="1400" dirty="0" smtClean="0"/>
              <a:t>）</a:t>
            </a:r>
            <a:endParaRPr lang="en-US" altLang="zh-CN" sz="1400" dirty="0" smtClean="0"/>
          </a:p>
          <a:p>
            <a:r>
              <a:rPr lang="en-US" altLang="zh-CN" sz="1400" dirty="0"/>
              <a:t>Major(Machinery manufacturing process, equipment, </a:t>
            </a:r>
            <a:r>
              <a:rPr lang="en-US" altLang="zh-CN" sz="1400" dirty="0" smtClean="0"/>
              <a:t>cost</a:t>
            </a:r>
            <a:r>
              <a:rPr lang="en-US" altLang="zh-CN" sz="1400" dirty="0"/>
              <a:t>, </a:t>
            </a:r>
            <a:r>
              <a:rPr lang="en-US" altLang="zh-CN" sz="1400" dirty="0" smtClean="0"/>
              <a:t>plan)</a:t>
            </a:r>
            <a:endParaRPr lang="en-US" altLang="zh-CN" sz="1400" dirty="0"/>
          </a:p>
        </p:txBody>
      </p:sp>
      <p:cxnSp>
        <p:nvCxnSpPr>
          <p:cNvPr id="32" name="直接连接符 31"/>
          <p:cNvCxnSpPr/>
          <p:nvPr/>
        </p:nvCxnSpPr>
        <p:spPr>
          <a:xfrm>
            <a:off x="235782" y="2386609"/>
            <a:ext cx="4698357" cy="38456"/>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37" name="文本框 22"/>
          <p:cNvSpPr txBox="1"/>
          <p:nvPr/>
        </p:nvSpPr>
        <p:spPr>
          <a:xfrm flipH="1">
            <a:off x="7087690" y="4754635"/>
            <a:ext cx="3807460" cy="738664"/>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针对工艺流程的专门知识</a:t>
            </a:r>
            <a:endParaRPr lang="en-US" altLang="zh-CN" sz="1400" dirty="0" smtClean="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a:p>
            <a:pPr lvl="0"/>
            <a:r>
              <a:rPr lang="en-US" altLang="zh-CN"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Professional knowledge of </a:t>
            </a:r>
            <a:r>
              <a:rPr lang="en-US" altLang="zh-CN" sz="1400" dirty="0" smtClean="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technological </a:t>
            </a:r>
            <a:r>
              <a:rPr lang="en-US" altLang="zh-CN"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process</a:t>
            </a:r>
            <a:endPar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cxnSp>
        <p:nvCxnSpPr>
          <p:cNvPr id="39" name="直接连接符 38"/>
          <p:cNvCxnSpPr/>
          <p:nvPr/>
        </p:nvCxnSpPr>
        <p:spPr>
          <a:xfrm>
            <a:off x="7132955" y="5496560"/>
            <a:ext cx="331216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42" name="文本框 22"/>
          <p:cNvSpPr txBox="1"/>
          <p:nvPr/>
        </p:nvSpPr>
        <p:spPr>
          <a:xfrm flipH="1">
            <a:off x="7029450" y="1863389"/>
            <a:ext cx="3807460"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针对产品的专业知识</a:t>
            </a:r>
            <a:endParaRPr lang="en-US" altLang="zh-CN" sz="1400" dirty="0" smtClean="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a:p>
            <a:pPr lvl="0"/>
            <a:r>
              <a:rPr lang="en-US" altLang="zh-CN"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Professional knowledge of products</a:t>
            </a:r>
            <a:endPar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cxnSp>
        <p:nvCxnSpPr>
          <p:cNvPr id="44" name="直接连接符 43"/>
          <p:cNvCxnSpPr/>
          <p:nvPr/>
        </p:nvCxnSpPr>
        <p:spPr>
          <a:xfrm>
            <a:off x="7087690" y="2425065"/>
            <a:ext cx="331216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31" name="文本框 22"/>
          <p:cNvSpPr txBox="1"/>
          <p:nvPr/>
        </p:nvSpPr>
        <p:spPr>
          <a:xfrm flipH="1">
            <a:off x="9180830" y="3173274"/>
            <a:ext cx="3807460" cy="523220"/>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针对岗位的专门知识</a:t>
            </a:r>
            <a:endParaRPr lang="en-US" altLang="zh-CN" sz="1400" dirty="0" smtClean="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a:p>
            <a:pPr lvl="0"/>
            <a:r>
              <a:rPr lang="en-US" altLang="zh-CN" sz="1400" dirty="0" smtClean="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Professional knowledge of post</a:t>
            </a:r>
            <a:endParaRPr lang="zh-CN" altLang="en-US" sz="1400"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cxnSp>
        <p:nvCxnSpPr>
          <p:cNvPr id="33" name="直接连接符 32"/>
          <p:cNvCxnSpPr/>
          <p:nvPr/>
        </p:nvCxnSpPr>
        <p:spPr>
          <a:xfrm>
            <a:off x="9180830" y="3682010"/>
            <a:ext cx="331216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34" name="文本框 22"/>
          <p:cNvSpPr txBox="1"/>
          <p:nvPr/>
        </p:nvSpPr>
        <p:spPr>
          <a:xfrm flipH="1">
            <a:off x="88033" y="3070857"/>
            <a:ext cx="3807460" cy="738664"/>
          </a:xfrm>
          <a:prstGeom prst="rect">
            <a:avLst/>
          </a:prstGeom>
          <a:noFill/>
          <a:ln w="9525">
            <a:noFill/>
            <a:miter/>
          </a:ln>
          <a:effectLst>
            <a:outerShdw sx="999" sy="999" algn="ctr" rotWithShape="0">
              <a:srgbClr val="000000"/>
            </a:outerShdw>
          </a:effectLst>
        </p:spPr>
        <p:txBody>
          <a:bodyPr wrap="square" anchor="t">
            <a:spAutoFit/>
          </a:bodyPr>
          <a:lstStyle/>
          <a:p>
            <a:r>
              <a:rPr lang="zh-CN" altLang="en-US" sz="1400" dirty="0"/>
              <a:t>共性学科基础（数字、力学、控制</a:t>
            </a:r>
            <a:r>
              <a:rPr lang="zh-CN" altLang="en-US" sz="1400" dirty="0" smtClean="0"/>
              <a:t>）</a:t>
            </a:r>
            <a:endParaRPr lang="en-US" altLang="zh-CN" sz="1400" dirty="0" smtClean="0"/>
          </a:p>
          <a:p>
            <a:r>
              <a:rPr lang="en-US" altLang="zh-CN" sz="1400" dirty="0"/>
              <a:t>Fundamentals of general disciplines </a:t>
            </a:r>
            <a:endParaRPr lang="en-US" altLang="zh-CN" sz="1400" dirty="0" smtClean="0"/>
          </a:p>
          <a:p>
            <a:r>
              <a:rPr lang="en-US" altLang="zh-CN" sz="1400" dirty="0" smtClean="0"/>
              <a:t>(</a:t>
            </a:r>
            <a:r>
              <a:rPr lang="en-US" altLang="zh-CN" sz="1400" dirty="0"/>
              <a:t>digital, mechanical, control)</a:t>
            </a:r>
            <a:endParaRPr lang="zh-CN" altLang="en-US" sz="1400" dirty="0"/>
          </a:p>
        </p:txBody>
      </p:sp>
      <p:cxnSp>
        <p:nvCxnSpPr>
          <p:cNvPr id="35" name="直接连接符 34"/>
          <p:cNvCxnSpPr/>
          <p:nvPr/>
        </p:nvCxnSpPr>
        <p:spPr>
          <a:xfrm>
            <a:off x="235782" y="3793954"/>
            <a:ext cx="331216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558828" y="3219730"/>
            <a:ext cx="1013988" cy="369332"/>
          </a:xfrm>
          <a:prstGeom prst="rect">
            <a:avLst/>
          </a:prstGeom>
          <a:noFill/>
        </p:spPr>
        <p:txBody>
          <a:bodyPr wrap="square" rtlCol="0">
            <a:spAutoFit/>
          </a:bodyPr>
          <a:lstStyle/>
          <a:p>
            <a:r>
              <a:rPr lang="zh-CN" altLang="en-US" dirty="0"/>
              <a:t>双元制</a:t>
            </a:r>
          </a:p>
        </p:txBody>
      </p:sp>
      <p:sp>
        <p:nvSpPr>
          <p:cNvPr id="27" name="椭圆 26"/>
          <p:cNvSpPr/>
          <p:nvPr/>
        </p:nvSpPr>
        <p:spPr>
          <a:xfrm>
            <a:off x="452673" y="380246"/>
            <a:ext cx="2372008" cy="121316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158845" y="702775"/>
            <a:ext cx="832918" cy="646331"/>
          </a:xfrm>
          <a:prstGeom prst="rect">
            <a:avLst/>
          </a:prstGeom>
          <a:noFill/>
        </p:spPr>
        <p:txBody>
          <a:bodyPr wrap="square" rtlCol="0">
            <a:spAutoFit/>
          </a:bodyPr>
          <a:lstStyle/>
          <a:p>
            <a:r>
              <a:rPr lang="zh-CN" altLang="en-US" dirty="0" smtClean="0"/>
              <a:t> 学校</a:t>
            </a:r>
            <a:endParaRPr lang="en-US" altLang="zh-CN" dirty="0" smtClean="0"/>
          </a:p>
          <a:p>
            <a:r>
              <a:rPr lang="en-US" altLang="zh-CN" dirty="0" smtClean="0"/>
              <a:t>School</a:t>
            </a:r>
            <a:endParaRPr lang="zh-CN" altLang="en-US" dirty="0"/>
          </a:p>
        </p:txBody>
      </p:sp>
      <p:sp>
        <p:nvSpPr>
          <p:cNvPr id="47" name="椭圆 46"/>
          <p:cNvSpPr/>
          <p:nvPr/>
        </p:nvSpPr>
        <p:spPr>
          <a:xfrm>
            <a:off x="8916154" y="532646"/>
            <a:ext cx="2372008" cy="121316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9615177" y="834200"/>
            <a:ext cx="1182935" cy="646331"/>
          </a:xfrm>
          <a:prstGeom prst="rect">
            <a:avLst/>
          </a:prstGeom>
          <a:noFill/>
        </p:spPr>
        <p:txBody>
          <a:bodyPr wrap="square" rtlCol="0">
            <a:spAutoFit/>
          </a:bodyPr>
          <a:lstStyle/>
          <a:p>
            <a:r>
              <a:rPr lang="zh-CN" altLang="en-US" dirty="0" smtClean="0"/>
              <a:t> </a:t>
            </a:r>
            <a:r>
              <a:rPr lang="zh-CN" altLang="en-US" dirty="0" smtClean="0"/>
              <a:t>   企业</a:t>
            </a:r>
            <a:endParaRPr lang="en-US" altLang="zh-CN" dirty="0" smtClean="0"/>
          </a:p>
          <a:p>
            <a:r>
              <a:rPr lang="en-US" altLang="zh-CN" dirty="0" smtClean="0"/>
              <a:t>Enterprise</a:t>
            </a:r>
            <a:endParaRPr lang="en-US" altLang="zh-CN" dirty="0" smtClean="0"/>
          </a:p>
        </p:txBody>
      </p:sp>
      <p:sp>
        <p:nvSpPr>
          <p:cNvPr id="6" name="文本框 5"/>
          <p:cNvSpPr txBox="1"/>
          <p:nvPr/>
        </p:nvSpPr>
        <p:spPr>
          <a:xfrm>
            <a:off x="5477570" y="3517347"/>
            <a:ext cx="1399397" cy="307777"/>
          </a:xfrm>
          <a:prstGeom prst="rect">
            <a:avLst/>
          </a:prstGeom>
          <a:noFill/>
        </p:spPr>
        <p:txBody>
          <a:bodyPr wrap="square" rtlCol="0">
            <a:spAutoFit/>
          </a:bodyPr>
          <a:lstStyle/>
          <a:p>
            <a:r>
              <a:rPr lang="en-US" altLang="zh-CN" sz="1400" dirty="0"/>
              <a:t>Dual system</a:t>
            </a:r>
            <a:endParaRPr lang="zh-CN" altLang="en-US" sz="1400" dirty="0"/>
          </a:p>
        </p:txBody>
      </p:sp>
    </p:spTree>
    <p:extLst>
      <p:ext uri="{BB962C8B-B14F-4D97-AF65-F5344CB8AC3E}">
        <p14:creationId xmlns:p14="http://schemas.microsoft.com/office/powerpoint/2010/main" val="370383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92053" y="1792605"/>
            <a:ext cx="2207895" cy="2207895"/>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6fa194dce072"/>
          <p:cNvPicPr>
            <a:picLocks noChangeAspect="1"/>
          </p:cNvPicPr>
          <p:nvPr/>
        </p:nvPicPr>
        <p:blipFill>
          <a:blip r:embed="rId2" cstate="print"/>
          <a:stretch>
            <a:fillRect/>
          </a:stretch>
        </p:blipFill>
        <p:spPr>
          <a:xfrm>
            <a:off x="6278245" y="1566545"/>
            <a:ext cx="1544955" cy="809625"/>
          </a:xfrm>
          <a:prstGeom prst="rect">
            <a:avLst/>
          </a:prstGeom>
        </p:spPr>
      </p:pic>
      <p:sp>
        <p:nvSpPr>
          <p:cNvPr id="4" name="TextBox 25"/>
          <p:cNvSpPr txBox="1"/>
          <p:nvPr/>
        </p:nvSpPr>
        <p:spPr>
          <a:xfrm flipH="1">
            <a:off x="5443418" y="1915795"/>
            <a:ext cx="1292662" cy="1929765"/>
          </a:xfrm>
          <a:prstGeom prst="rect">
            <a:avLst/>
          </a:prstGeom>
          <a:noFill/>
        </p:spPr>
        <p:txBody>
          <a:bodyPr vert="eaVert" wrap="square" rtlCol="0">
            <a:spAutoFit/>
            <a:scene3d>
              <a:camera prst="orthographicFront"/>
              <a:lightRig rig="threePt" dir="t"/>
            </a:scene3d>
          </a:bodyPr>
          <a:lstStyle/>
          <a:p>
            <a:pPr lvl="0" algn="ctr" fontAlgn="base"/>
            <a:r>
              <a:rPr lang="zh-CN" altLang="en-US" sz="7200" b="1" noProof="1">
                <a:solidFill>
                  <a:schemeClr val="tx1">
                    <a:lumMod val="95000"/>
                    <a:lumOff val="5000"/>
                  </a:schemeClr>
                </a:solidFill>
                <a:latin typeface="幼圆" panose="02010509060101010101" charset="-122"/>
                <a:ea typeface="幼圆" panose="02010509060101010101" charset="-122"/>
                <a:sym typeface="微软雅黑" panose="020B0503020204020204" charset="-122"/>
              </a:rPr>
              <a:t>伍</a:t>
            </a:r>
            <a:endParaRPr lang="zh-CN" altLang="en-US" sz="7200" b="1" strike="noStrike" noProof="1">
              <a:solidFill>
                <a:schemeClr val="tx1">
                  <a:lumMod val="95000"/>
                  <a:lumOff val="5000"/>
                </a:schemeClr>
              </a:solidFill>
              <a:effectLst/>
              <a:latin typeface="幼圆" panose="02010509060101010101" charset="-122"/>
              <a:ea typeface="幼圆" panose="02010509060101010101" charset="-122"/>
              <a:cs typeface="+mn-cs"/>
              <a:sym typeface="微软雅黑" panose="020B0503020204020204" charset="-122"/>
            </a:endParaRPr>
          </a:p>
        </p:txBody>
      </p:sp>
      <p:sp>
        <p:nvSpPr>
          <p:cNvPr id="5" name="TextBox 25"/>
          <p:cNvSpPr/>
          <p:nvPr/>
        </p:nvSpPr>
        <p:spPr>
          <a:xfrm flipH="1">
            <a:off x="3992563" y="4201795"/>
            <a:ext cx="4206875" cy="400110"/>
          </a:xfrm>
          <a:prstGeom prst="rect">
            <a:avLst/>
          </a:prstGeom>
          <a:solidFill>
            <a:srgbClr val="A9262C"/>
          </a:solidFill>
          <a:ln w="9525">
            <a:noFill/>
          </a:ln>
        </p:spPr>
        <p:txBody>
          <a:bodyPr wrap="square" rtlCol="0" anchor="t">
            <a:spAutoFit/>
          </a:bodyPr>
          <a:lstStyle/>
          <a:p>
            <a:pPr lvl="0" algn="ctr"/>
            <a:r>
              <a:rPr lang="zh-CN" altLang="en-US" sz="2000" dirty="0" smtClean="0">
                <a:solidFill>
                  <a:schemeClr val="bg1"/>
                </a:solidFill>
                <a:latin typeface="微软雅黑" panose="020B0503020204020204" charset="-122"/>
                <a:ea typeface="微软雅黑" panose="020B0503020204020204" charset="-122"/>
                <a:sym typeface="微软雅黑" panose="020B0503020204020204" charset="-122"/>
              </a:rPr>
              <a:t>执行过程</a:t>
            </a:r>
            <a:endParaRPr lang="zh-CN" altLang="en-US" sz="20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 name="TextBox 25"/>
          <p:cNvSpPr txBox="1"/>
          <p:nvPr/>
        </p:nvSpPr>
        <p:spPr>
          <a:xfrm flipH="1">
            <a:off x="3992563" y="4603145"/>
            <a:ext cx="4206875" cy="400110"/>
          </a:xfrm>
          <a:prstGeom prst="rect">
            <a:avLst/>
          </a:prstGeom>
          <a:noFill/>
        </p:spPr>
        <p:txBody>
          <a:bodyPr wrap="square" rtlCol="0">
            <a:spAutoFit/>
            <a:scene3d>
              <a:camera prst="orthographicFront"/>
              <a:lightRig rig="threePt" dir="t"/>
            </a:scene3d>
          </a:bodyPr>
          <a:lstStyle/>
          <a:p>
            <a:pPr lvl="0" algn="ctr" fontAlgn="base"/>
            <a:r>
              <a:rPr lang="en-US" altLang="zh-CN" sz="2000" dirty="0" smtClean="0"/>
              <a:t>Execution process</a:t>
            </a:r>
            <a:endParaRPr lang="en-US" altLang="zh-CN" sz="2000" noProof="1">
              <a:solidFill>
                <a:schemeClr val="tx1">
                  <a:lumMod val="95000"/>
                  <a:lumOff val="5000"/>
                </a:schemeClr>
              </a:solidFill>
              <a:latin typeface="微软雅黑" panose="020B0503020204020204" charset="-122"/>
              <a:ea typeface="微软雅黑" panose="020B0503020204020204" charset="-122"/>
              <a:sym typeface="微软雅黑" panose="020B0503020204020204" charset="-122"/>
            </a:endParaRPr>
          </a:p>
        </p:txBody>
      </p:sp>
    </p:spTree>
    <p:extLst>
      <p:ext uri="{BB962C8B-B14F-4D97-AF65-F5344CB8AC3E}">
        <p14:creationId xmlns:p14="http://schemas.microsoft.com/office/powerpoint/2010/main" val="977258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5"/>
          <p:cNvSpPr/>
          <p:nvPr/>
        </p:nvSpPr>
        <p:spPr>
          <a:xfrm rot="10800000" flipH="1" flipV="1">
            <a:off x="-2" y="60278"/>
            <a:ext cx="2390118" cy="523220"/>
          </a:xfrm>
          <a:prstGeom prst="rect">
            <a:avLst/>
          </a:prstGeom>
          <a:solidFill>
            <a:srgbClr val="A9262C"/>
          </a:solidFill>
          <a:ln w="9525">
            <a:noFill/>
          </a:ln>
        </p:spPr>
        <p:txBody>
          <a:bodyPr wrap="square" rtlCol="0" anchor="t">
            <a:spAutoFit/>
          </a:bodyPr>
          <a:lstStyle/>
          <a:p>
            <a:pPr lvl="0" algn="ctr"/>
            <a:r>
              <a:rPr lang="zh-CN" altLang="en-US" sz="2800" dirty="0" smtClean="0">
                <a:solidFill>
                  <a:schemeClr val="bg1"/>
                </a:solidFill>
                <a:latin typeface="微软雅黑" panose="020B0503020204020204" charset="-122"/>
                <a:ea typeface="微软雅黑" panose="020B0503020204020204" charset="-122"/>
                <a:sym typeface="微软雅黑" panose="020B0503020204020204" charset="-122"/>
              </a:rPr>
              <a:t>执行过程</a:t>
            </a:r>
            <a:endParaRPr lang="zh-CN" altLang="en-US"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 name="TextBox 25"/>
          <p:cNvSpPr txBox="1"/>
          <p:nvPr/>
        </p:nvSpPr>
        <p:spPr>
          <a:xfrm rot="10800000" flipH="1" flipV="1">
            <a:off x="0" y="582285"/>
            <a:ext cx="2390117" cy="338554"/>
          </a:xfrm>
          <a:prstGeom prst="rect">
            <a:avLst/>
          </a:prstGeom>
          <a:noFill/>
        </p:spPr>
        <p:txBody>
          <a:bodyPr wrap="square" rtlCol="0">
            <a:spAutoFit/>
            <a:scene3d>
              <a:camera prst="orthographicFront"/>
              <a:lightRig rig="threePt" dir="t"/>
            </a:scene3d>
          </a:bodyPr>
          <a:lstStyle/>
          <a:p>
            <a:pPr lvl="0" algn="ctr" fontAlgn="base"/>
            <a:r>
              <a:rPr lang="en-US" altLang="zh-CN" sz="1600" dirty="0" err="1" smtClean="0"/>
              <a:t>Excution</a:t>
            </a:r>
            <a:r>
              <a:rPr lang="en-US" altLang="zh-CN" sz="1600" dirty="0" smtClean="0"/>
              <a:t> process</a:t>
            </a:r>
            <a:endParaRPr lang="en-US" altLang="zh-CN" sz="1600" strike="noStrike" noProof="1">
              <a:solidFill>
                <a:schemeClr val="tx1">
                  <a:lumMod val="95000"/>
                  <a:lumOff val="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3" name="文本框 12"/>
          <p:cNvSpPr txBox="1"/>
          <p:nvPr/>
        </p:nvSpPr>
        <p:spPr>
          <a:xfrm>
            <a:off x="642796" y="1336814"/>
            <a:ext cx="4698750" cy="1692771"/>
          </a:xfrm>
          <a:prstGeom prst="rect">
            <a:avLst/>
          </a:prstGeom>
          <a:noFill/>
        </p:spPr>
        <p:txBody>
          <a:bodyPr wrap="square" rtlCol="0">
            <a:spAutoFit/>
          </a:bodyPr>
          <a:lstStyle/>
          <a:p>
            <a:endParaRPr lang="zh-CN" altLang="zh-CN" sz="1400" kern="100" dirty="0">
              <a:latin typeface="Calibri" panose="020F0502020204030204" pitchFamily="34" charset="0"/>
              <a:cs typeface="Times New Roman" panose="02020603050405020304" pitchFamily="18" charset="0"/>
            </a:endParaRPr>
          </a:p>
          <a:p>
            <a:r>
              <a:rPr lang="zh-CN" altLang="en-US" dirty="0" smtClean="0"/>
              <a:t>学校</a:t>
            </a:r>
            <a:r>
              <a:rPr lang="zh-CN" altLang="en-US" dirty="0" smtClean="0"/>
              <a:t>：</a:t>
            </a:r>
            <a:endParaRPr lang="en-US" altLang="zh-CN" dirty="0"/>
          </a:p>
          <a:p>
            <a:pPr marL="285750" indent="-285750">
              <a:buFont typeface="Wingdings" panose="05000000000000000000" pitchFamily="2" charset="2"/>
              <a:buChar char="Ø"/>
            </a:pPr>
            <a:r>
              <a:rPr lang="zh-CN" altLang="en-US" dirty="0" smtClean="0"/>
              <a:t>学生</a:t>
            </a:r>
            <a:r>
              <a:rPr lang="zh-CN" altLang="en-US" dirty="0" smtClean="0"/>
              <a:t>在校的日常管理。</a:t>
            </a:r>
            <a:endParaRPr lang="en-US" altLang="zh-CN" dirty="0" smtClean="0"/>
          </a:p>
          <a:p>
            <a:pPr marL="285750" indent="-285750">
              <a:buFont typeface="Wingdings" panose="05000000000000000000" pitchFamily="2" charset="2"/>
              <a:buChar char="Ø"/>
            </a:pPr>
            <a:r>
              <a:rPr lang="zh-CN" altLang="en-US" dirty="0" smtClean="0"/>
              <a:t>学生</a:t>
            </a:r>
            <a:r>
              <a:rPr lang="zh-CN" altLang="en-US" dirty="0" smtClean="0"/>
              <a:t>学习效果评估，学习过程监督。</a:t>
            </a:r>
            <a:endParaRPr lang="en-US" altLang="zh-CN" dirty="0" smtClean="0"/>
          </a:p>
          <a:p>
            <a:pPr marL="285750" indent="-285750">
              <a:buFont typeface="Wingdings" panose="05000000000000000000" pitchFamily="2" charset="2"/>
              <a:buChar char="Ø"/>
            </a:pPr>
            <a:r>
              <a:rPr lang="zh-CN" altLang="en-US" dirty="0" smtClean="0"/>
              <a:t>与</a:t>
            </a:r>
            <a:r>
              <a:rPr lang="zh-CN" altLang="en-US" dirty="0" smtClean="0"/>
              <a:t>企业的沟通，教学计划调整</a:t>
            </a:r>
            <a:endParaRPr lang="en-US" altLang="zh-CN" dirty="0" smtClean="0"/>
          </a:p>
          <a:p>
            <a:pPr marL="285750" indent="-285750">
              <a:buFont typeface="Wingdings" panose="05000000000000000000" pitchFamily="2" charset="2"/>
              <a:buChar char="Ø"/>
            </a:pPr>
            <a:r>
              <a:rPr lang="zh-CN" altLang="en-US" dirty="0" smtClean="0"/>
              <a:t>与</a:t>
            </a:r>
            <a:r>
              <a:rPr lang="zh-CN" altLang="en-US" dirty="0" smtClean="0"/>
              <a:t>德国双元制大学的沟通</a:t>
            </a:r>
            <a:endParaRPr lang="zh-CN" altLang="en-US" dirty="0"/>
          </a:p>
        </p:txBody>
      </p:sp>
      <p:sp>
        <p:nvSpPr>
          <p:cNvPr id="19" name="矩形 18"/>
          <p:cNvSpPr/>
          <p:nvPr/>
        </p:nvSpPr>
        <p:spPr>
          <a:xfrm>
            <a:off x="0" y="5922645"/>
            <a:ext cx="12221845" cy="9353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40000"/>
                  <a:lumOff val="60000"/>
                </a:schemeClr>
              </a:solidFill>
            </a:endParaRPr>
          </a:p>
        </p:txBody>
      </p:sp>
      <p:sp>
        <p:nvSpPr>
          <p:cNvPr id="18" name="椭圆 17"/>
          <p:cNvSpPr/>
          <p:nvPr/>
        </p:nvSpPr>
        <p:spPr>
          <a:xfrm>
            <a:off x="10999470" y="5483225"/>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0" name="椭圆 19"/>
          <p:cNvSpPr/>
          <p:nvPr/>
        </p:nvSpPr>
        <p:spPr>
          <a:xfrm>
            <a:off x="8770620" y="5483225"/>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1" name="Freeform 9"/>
          <p:cNvSpPr>
            <a:spLocks noEditPoints="1"/>
          </p:cNvSpPr>
          <p:nvPr/>
        </p:nvSpPr>
        <p:spPr>
          <a:xfrm>
            <a:off x="8974455" y="5650230"/>
            <a:ext cx="334010" cy="334010"/>
          </a:xfrm>
          <a:custGeom>
            <a:avLst/>
            <a:gdLst/>
            <a:ahLst/>
            <a:cxnLst>
              <a:cxn ang="0">
                <a:pos x="224474" y="148714"/>
              </a:cxn>
              <a:cxn ang="0">
                <a:pos x="224474" y="224473"/>
              </a:cxn>
              <a:cxn ang="0">
                <a:pos x="207639" y="238503"/>
              </a:cxn>
              <a:cxn ang="0">
                <a:pos x="28059" y="238503"/>
              </a:cxn>
              <a:cxn ang="0">
                <a:pos x="14030" y="224473"/>
              </a:cxn>
              <a:cxn ang="0">
                <a:pos x="14030" y="148714"/>
              </a:cxn>
              <a:cxn ang="0">
                <a:pos x="47701" y="157131"/>
              </a:cxn>
              <a:cxn ang="0">
                <a:pos x="47701" y="171161"/>
              </a:cxn>
              <a:cxn ang="0">
                <a:pos x="58925" y="171161"/>
              </a:cxn>
              <a:cxn ang="0">
                <a:pos x="58925" y="190802"/>
              </a:cxn>
              <a:cxn ang="0">
                <a:pos x="75760" y="190802"/>
              </a:cxn>
              <a:cxn ang="0">
                <a:pos x="75760" y="171161"/>
              </a:cxn>
              <a:cxn ang="0">
                <a:pos x="84178" y="171161"/>
              </a:cxn>
              <a:cxn ang="0">
                <a:pos x="84178" y="159937"/>
              </a:cxn>
              <a:cxn ang="0">
                <a:pos x="151520" y="159937"/>
              </a:cxn>
              <a:cxn ang="0">
                <a:pos x="151520" y="171161"/>
              </a:cxn>
              <a:cxn ang="0">
                <a:pos x="159938" y="171161"/>
              </a:cxn>
              <a:cxn ang="0">
                <a:pos x="159938" y="190802"/>
              </a:cxn>
              <a:cxn ang="0">
                <a:pos x="176774" y="190802"/>
              </a:cxn>
              <a:cxn ang="0">
                <a:pos x="176774" y="171161"/>
              </a:cxn>
              <a:cxn ang="0">
                <a:pos x="185191" y="171161"/>
              </a:cxn>
              <a:cxn ang="0">
                <a:pos x="185191" y="157131"/>
              </a:cxn>
              <a:cxn ang="0">
                <a:pos x="224474" y="148714"/>
              </a:cxn>
              <a:cxn ang="0">
                <a:pos x="86984" y="0"/>
              </a:cxn>
              <a:cxn ang="0">
                <a:pos x="151520" y="0"/>
              </a:cxn>
              <a:cxn ang="0">
                <a:pos x="171162" y="19641"/>
              </a:cxn>
              <a:cxn ang="0">
                <a:pos x="171162" y="44895"/>
              </a:cxn>
              <a:cxn ang="0">
                <a:pos x="148714" y="44895"/>
              </a:cxn>
              <a:cxn ang="0">
                <a:pos x="148714" y="22447"/>
              </a:cxn>
              <a:cxn ang="0">
                <a:pos x="89790" y="22447"/>
              </a:cxn>
              <a:cxn ang="0">
                <a:pos x="89790" y="44895"/>
              </a:cxn>
              <a:cxn ang="0">
                <a:pos x="67342" y="44895"/>
              </a:cxn>
              <a:cxn ang="0">
                <a:pos x="67342" y="19641"/>
              </a:cxn>
              <a:cxn ang="0">
                <a:pos x="86984" y="0"/>
              </a:cxn>
              <a:cxn ang="0">
                <a:pos x="0" y="56118"/>
              </a:cxn>
              <a:cxn ang="0">
                <a:pos x="0" y="134684"/>
              </a:cxn>
              <a:cxn ang="0">
                <a:pos x="238504" y="134684"/>
              </a:cxn>
              <a:cxn ang="0">
                <a:pos x="238504" y="56118"/>
              </a:cxn>
              <a:cxn ang="0">
                <a:pos x="0" y="56118"/>
              </a:cxn>
            </a:cxnLst>
            <a:rect l="0" t="0" r="0" b="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A9262C"/>
          </a:solidFill>
          <a:ln w="9525">
            <a:noFill/>
          </a:ln>
        </p:spPr>
        <p:txBody>
          <a:bodyPr/>
          <a:lstStyle/>
          <a:p>
            <a:endParaRPr lang="zh-CN" altLang="en-US"/>
          </a:p>
        </p:txBody>
      </p:sp>
      <p:sp>
        <p:nvSpPr>
          <p:cNvPr id="22" name="椭圆 21"/>
          <p:cNvSpPr/>
          <p:nvPr/>
        </p:nvSpPr>
        <p:spPr>
          <a:xfrm>
            <a:off x="6527165" y="5472430"/>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3" name="Freeform 34"/>
          <p:cNvSpPr>
            <a:spLocks noEditPoints="1"/>
          </p:cNvSpPr>
          <p:nvPr/>
        </p:nvSpPr>
        <p:spPr>
          <a:xfrm>
            <a:off x="6754813" y="5650230"/>
            <a:ext cx="265430" cy="417195"/>
          </a:xfrm>
          <a:custGeom>
            <a:avLst/>
            <a:gdLst/>
            <a:ahLst/>
            <a:cxnLst>
              <a:cxn ang="0">
                <a:pos x="159498" y="27985"/>
              </a:cxn>
              <a:cxn ang="0">
                <a:pos x="173489" y="142726"/>
              </a:cxn>
              <a:cxn ang="0">
                <a:pos x="142709" y="181906"/>
              </a:cxn>
              <a:cxn ang="0">
                <a:pos x="153901" y="181906"/>
              </a:cxn>
              <a:cxn ang="0">
                <a:pos x="159498" y="204294"/>
              </a:cxn>
              <a:cxn ang="0">
                <a:pos x="156700" y="221085"/>
              </a:cxn>
              <a:cxn ang="0">
                <a:pos x="159498" y="240675"/>
              </a:cxn>
              <a:cxn ang="0">
                <a:pos x="153901" y="260265"/>
              </a:cxn>
              <a:cxn ang="0">
                <a:pos x="41973" y="271459"/>
              </a:cxn>
              <a:cxn ang="0">
                <a:pos x="33579" y="263063"/>
              </a:cxn>
              <a:cxn ang="0">
                <a:pos x="33579" y="232279"/>
              </a:cxn>
              <a:cxn ang="0">
                <a:pos x="33579" y="229481"/>
              </a:cxn>
              <a:cxn ang="0">
                <a:pos x="33579" y="198697"/>
              </a:cxn>
              <a:cxn ang="0">
                <a:pos x="39175" y="193100"/>
              </a:cxn>
              <a:cxn ang="0">
                <a:pos x="44771" y="173510"/>
              </a:cxn>
              <a:cxn ang="0">
                <a:pos x="0" y="95151"/>
              </a:cxn>
              <a:cxn ang="0">
                <a:pos x="92341" y="0"/>
              </a:cxn>
              <a:cxn ang="0">
                <a:pos x="78350" y="111942"/>
              </a:cxn>
              <a:cxn ang="0">
                <a:pos x="83946" y="109143"/>
              </a:cxn>
              <a:cxn ang="0">
                <a:pos x="92341" y="114740"/>
              </a:cxn>
              <a:cxn ang="0">
                <a:pos x="100736" y="109143"/>
              </a:cxn>
              <a:cxn ang="0">
                <a:pos x="109130" y="114740"/>
              </a:cxn>
              <a:cxn ang="0">
                <a:pos x="120323" y="106345"/>
              </a:cxn>
              <a:cxn ang="0">
                <a:pos x="109130" y="142726"/>
              </a:cxn>
              <a:cxn ang="0">
                <a:pos x="123121" y="184704"/>
              </a:cxn>
              <a:cxn ang="0">
                <a:pos x="123121" y="162316"/>
              </a:cxn>
              <a:cxn ang="0">
                <a:pos x="156700" y="131532"/>
              </a:cxn>
              <a:cxn ang="0">
                <a:pos x="145507" y="41978"/>
              </a:cxn>
              <a:cxn ang="0">
                <a:pos x="39175" y="41978"/>
              </a:cxn>
              <a:cxn ang="0">
                <a:pos x="30780" y="131532"/>
              </a:cxn>
              <a:cxn ang="0">
                <a:pos x="64359" y="162316"/>
              </a:cxn>
              <a:cxn ang="0">
                <a:pos x="64359" y="187503"/>
              </a:cxn>
              <a:cxn ang="0">
                <a:pos x="81148" y="142726"/>
              </a:cxn>
              <a:cxn ang="0">
                <a:pos x="69955" y="106345"/>
              </a:cxn>
              <a:cxn ang="0">
                <a:pos x="111928" y="117539"/>
              </a:cxn>
              <a:cxn ang="0">
                <a:pos x="100736" y="114740"/>
              </a:cxn>
              <a:cxn ang="0">
                <a:pos x="83946" y="114740"/>
              </a:cxn>
              <a:cxn ang="0">
                <a:pos x="75552" y="117539"/>
              </a:cxn>
              <a:cxn ang="0">
                <a:pos x="89543" y="139927"/>
              </a:cxn>
              <a:cxn ang="0">
                <a:pos x="89543" y="187503"/>
              </a:cxn>
              <a:cxn ang="0">
                <a:pos x="97937" y="142726"/>
              </a:cxn>
              <a:cxn ang="0">
                <a:pos x="97937" y="139927"/>
              </a:cxn>
              <a:cxn ang="0">
                <a:pos x="120323" y="268661"/>
              </a:cxn>
              <a:cxn ang="0">
                <a:pos x="95139" y="296646"/>
              </a:cxn>
              <a:cxn ang="0">
                <a:pos x="120323" y="268661"/>
              </a:cxn>
              <a:cxn ang="0">
                <a:pos x="47570" y="246272"/>
              </a:cxn>
              <a:cxn ang="0">
                <a:pos x="47570" y="249071"/>
              </a:cxn>
              <a:cxn ang="0">
                <a:pos x="139910" y="240675"/>
              </a:cxn>
              <a:cxn ang="0">
                <a:pos x="139910" y="204294"/>
              </a:cxn>
              <a:cxn ang="0">
                <a:pos x="47570" y="212690"/>
              </a:cxn>
              <a:cxn ang="0">
                <a:pos x="139910" y="207092"/>
              </a:cxn>
              <a:cxn ang="0">
                <a:pos x="139910" y="204294"/>
              </a:cxn>
            </a:cxnLst>
            <a:rect l="0" t="0" r="0" b="0"/>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A9262C"/>
          </a:solidFill>
          <a:ln w="9525">
            <a:noFill/>
          </a:ln>
        </p:spPr>
        <p:txBody>
          <a:bodyPr/>
          <a:lstStyle/>
          <a:p>
            <a:endParaRPr lang="zh-CN" altLang="en-US"/>
          </a:p>
        </p:txBody>
      </p:sp>
      <p:sp>
        <p:nvSpPr>
          <p:cNvPr id="24" name="Freeform 49"/>
          <p:cNvSpPr>
            <a:spLocks noEditPoints="1"/>
          </p:cNvSpPr>
          <p:nvPr/>
        </p:nvSpPr>
        <p:spPr>
          <a:xfrm>
            <a:off x="11261888" y="5697176"/>
            <a:ext cx="279400" cy="307975"/>
          </a:xfrm>
          <a:custGeom>
            <a:avLst/>
            <a:gdLst/>
            <a:ahLst/>
            <a:cxnLst>
              <a:cxn ang="0">
                <a:pos x="28298" y="391037"/>
              </a:cxn>
              <a:cxn ang="0">
                <a:pos x="28298" y="70273"/>
              </a:cxn>
              <a:cxn ang="0">
                <a:pos x="69047" y="29469"/>
              </a:cxn>
              <a:cxn ang="0">
                <a:pos x="604441" y="29469"/>
              </a:cxn>
              <a:cxn ang="0">
                <a:pos x="645190" y="70273"/>
              </a:cxn>
              <a:cxn ang="0">
                <a:pos x="645190" y="391037"/>
              </a:cxn>
              <a:cxn ang="0">
                <a:pos x="604441" y="431841"/>
              </a:cxn>
              <a:cxn ang="0">
                <a:pos x="69047" y="431841"/>
              </a:cxn>
              <a:cxn ang="0">
                <a:pos x="28298" y="391037"/>
              </a:cxn>
              <a:cxn ang="0">
                <a:pos x="604441" y="460177"/>
              </a:cxn>
              <a:cxn ang="0">
                <a:pos x="674620" y="391037"/>
              </a:cxn>
              <a:cxn ang="0">
                <a:pos x="674620" y="70273"/>
              </a:cxn>
              <a:cxn ang="0">
                <a:pos x="604441" y="0"/>
              </a:cxn>
              <a:cxn ang="0">
                <a:pos x="69047" y="0"/>
              </a:cxn>
              <a:cxn ang="0">
                <a:pos x="0" y="70273"/>
              </a:cxn>
              <a:cxn ang="0">
                <a:pos x="0" y="391037"/>
              </a:cxn>
              <a:cxn ang="0">
                <a:pos x="69047" y="460177"/>
              </a:cxn>
              <a:cxn ang="0">
                <a:pos x="277319" y="460177"/>
              </a:cxn>
              <a:cxn ang="0">
                <a:pos x="277319" y="523650"/>
              </a:cxn>
              <a:cxn ang="0">
                <a:pos x="69047" y="523650"/>
              </a:cxn>
              <a:cxn ang="0">
                <a:pos x="0" y="593923"/>
              </a:cxn>
              <a:cxn ang="0">
                <a:pos x="0" y="646061"/>
              </a:cxn>
              <a:cxn ang="0">
                <a:pos x="13583" y="660796"/>
              </a:cxn>
              <a:cxn ang="0">
                <a:pos x="659905" y="660796"/>
              </a:cxn>
              <a:cxn ang="0">
                <a:pos x="674620" y="646061"/>
              </a:cxn>
              <a:cxn ang="0">
                <a:pos x="674620" y="593923"/>
              </a:cxn>
              <a:cxn ang="0">
                <a:pos x="604441" y="523650"/>
              </a:cxn>
              <a:cxn ang="0">
                <a:pos x="397301" y="523650"/>
              </a:cxn>
              <a:cxn ang="0">
                <a:pos x="397301" y="460177"/>
              </a:cxn>
              <a:cxn ang="0">
                <a:pos x="604441" y="460177"/>
              </a:cxn>
              <a:cxn ang="0">
                <a:pos x="615761" y="391037"/>
              </a:cxn>
              <a:cxn ang="0">
                <a:pos x="615761" y="70273"/>
              </a:cxn>
              <a:cxn ang="0">
                <a:pos x="604441" y="58939"/>
              </a:cxn>
              <a:cxn ang="0">
                <a:pos x="70179" y="58939"/>
              </a:cxn>
              <a:cxn ang="0">
                <a:pos x="57728" y="70273"/>
              </a:cxn>
              <a:cxn ang="0">
                <a:pos x="57728" y="391037"/>
              </a:cxn>
              <a:cxn ang="0">
                <a:pos x="70179" y="402371"/>
              </a:cxn>
              <a:cxn ang="0">
                <a:pos x="604441" y="402371"/>
              </a:cxn>
              <a:cxn ang="0">
                <a:pos x="615761" y="391037"/>
              </a:cxn>
            </a:cxnLst>
            <a:rect l="0" t="0" r="0" b="0"/>
            <a:pathLst>
              <a:path w="596" h="583">
                <a:moveTo>
                  <a:pt x="25" y="345"/>
                </a:moveTo>
                <a:lnTo>
                  <a:pt x="25" y="62"/>
                </a:lnTo>
                <a:cubicBezTo>
                  <a:pt x="25" y="42"/>
                  <a:pt x="42" y="26"/>
                  <a:pt x="61" y="26"/>
                </a:cubicBezTo>
                <a:lnTo>
                  <a:pt x="534" y="26"/>
                </a:lnTo>
                <a:cubicBezTo>
                  <a:pt x="554" y="26"/>
                  <a:pt x="570" y="42"/>
                  <a:pt x="570" y="62"/>
                </a:cubicBezTo>
                <a:lnTo>
                  <a:pt x="570" y="345"/>
                </a:lnTo>
                <a:cubicBezTo>
                  <a:pt x="570" y="364"/>
                  <a:pt x="554" y="381"/>
                  <a:pt x="534" y="381"/>
                </a:cubicBezTo>
                <a:lnTo>
                  <a:pt x="61" y="381"/>
                </a:lnTo>
                <a:cubicBezTo>
                  <a:pt x="42" y="381"/>
                  <a:pt x="25" y="364"/>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2" y="52"/>
                </a:lnTo>
                <a:cubicBezTo>
                  <a:pt x="56" y="52"/>
                  <a:pt x="51" y="56"/>
                  <a:pt x="51" y="62"/>
                </a:cubicBezTo>
                <a:lnTo>
                  <a:pt x="51" y="345"/>
                </a:lnTo>
                <a:cubicBezTo>
                  <a:pt x="51" y="350"/>
                  <a:pt x="56" y="355"/>
                  <a:pt x="62" y="355"/>
                </a:cubicBezTo>
                <a:lnTo>
                  <a:pt x="534" y="355"/>
                </a:lnTo>
                <a:cubicBezTo>
                  <a:pt x="540" y="355"/>
                  <a:pt x="544" y="350"/>
                  <a:pt x="544" y="345"/>
                </a:cubicBezTo>
                <a:close/>
              </a:path>
            </a:pathLst>
          </a:custGeom>
          <a:solidFill>
            <a:srgbClr val="A9262C"/>
          </a:solidFill>
          <a:ln w="9525">
            <a:noFill/>
          </a:ln>
        </p:spPr>
        <p:txBody>
          <a:bodyPr/>
          <a:lstStyle/>
          <a:p>
            <a:endParaRPr lang="zh-CN" altLang="en-US"/>
          </a:p>
        </p:txBody>
      </p:sp>
      <p:cxnSp>
        <p:nvCxnSpPr>
          <p:cNvPr id="3" name="直接连接符 2"/>
          <p:cNvCxnSpPr/>
          <p:nvPr/>
        </p:nvCxnSpPr>
        <p:spPr>
          <a:xfrm>
            <a:off x="5595041" y="1721026"/>
            <a:ext cx="0" cy="3929204"/>
          </a:xfrm>
          <a:prstGeom prst="line">
            <a:avLst/>
          </a:prstGeom>
          <a:ln/>
        </p:spPr>
        <p:style>
          <a:lnRef idx="3">
            <a:schemeClr val="dk1"/>
          </a:lnRef>
          <a:fillRef idx="0">
            <a:schemeClr val="dk1"/>
          </a:fillRef>
          <a:effectRef idx="2">
            <a:schemeClr val="dk1"/>
          </a:effectRef>
          <a:fontRef idx="minor">
            <a:schemeClr val="tx1"/>
          </a:fontRef>
        </p:style>
      </p:cxnSp>
      <p:sp>
        <p:nvSpPr>
          <p:cNvPr id="15" name="文本框 14"/>
          <p:cNvSpPr txBox="1"/>
          <p:nvPr/>
        </p:nvSpPr>
        <p:spPr>
          <a:xfrm>
            <a:off x="6272542" y="1489214"/>
            <a:ext cx="5457177" cy="1415772"/>
          </a:xfrm>
          <a:prstGeom prst="rect">
            <a:avLst/>
          </a:prstGeom>
          <a:noFill/>
        </p:spPr>
        <p:txBody>
          <a:bodyPr wrap="square" rtlCol="0">
            <a:spAutoFit/>
          </a:bodyPr>
          <a:lstStyle/>
          <a:p>
            <a:endParaRPr lang="zh-CN" altLang="zh-CN" sz="1400" kern="100" dirty="0">
              <a:latin typeface="Calibri" panose="020F0502020204030204" pitchFamily="34" charset="0"/>
              <a:cs typeface="Times New Roman" panose="02020603050405020304" pitchFamily="18" charset="0"/>
            </a:endParaRPr>
          </a:p>
          <a:p>
            <a:r>
              <a:rPr lang="zh-CN" altLang="en-US" dirty="0" smtClean="0"/>
              <a:t>企业：</a:t>
            </a:r>
            <a:endParaRPr lang="en-US" altLang="zh-CN" dirty="0" smtClean="0"/>
          </a:p>
          <a:p>
            <a:pPr marL="285750" indent="-285750">
              <a:buFont typeface="Wingdings" panose="05000000000000000000" pitchFamily="2" charset="2"/>
              <a:buChar char="Ø"/>
            </a:pPr>
            <a:r>
              <a:rPr lang="zh-CN" altLang="en-US" dirty="0" smtClean="0"/>
              <a:t>按</a:t>
            </a:r>
            <a:r>
              <a:rPr lang="zh-CN" altLang="en-US" dirty="0" smtClean="0"/>
              <a:t>共性知识培养要求在企业进行实践。</a:t>
            </a:r>
            <a:r>
              <a:rPr lang="en-US" altLang="zh-CN" dirty="0" smtClean="0"/>
              <a:t>           </a:t>
            </a:r>
          </a:p>
          <a:p>
            <a:pPr marL="285750" indent="-285750">
              <a:buFont typeface="Wingdings" panose="05000000000000000000" pitchFamily="2" charset="2"/>
              <a:buChar char="Ø"/>
            </a:pPr>
            <a:r>
              <a:rPr lang="zh-CN" altLang="en-US" dirty="0" smtClean="0"/>
              <a:t>按</a:t>
            </a:r>
            <a:r>
              <a:rPr lang="zh-CN" altLang="en-US" dirty="0" smtClean="0"/>
              <a:t>企业的岗位要求给予个性化、分阶段培养</a:t>
            </a:r>
            <a:endParaRPr lang="en-US" altLang="zh-CN" dirty="0" smtClean="0"/>
          </a:p>
          <a:p>
            <a:pPr marL="285750" indent="-285750">
              <a:buFont typeface="Wingdings" panose="05000000000000000000" pitchFamily="2" charset="2"/>
              <a:buChar char="Ø"/>
            </a:pPr>
            <a:r>
              <a:rPr lang="zh-CN" altLang="en-US" dirty="0" smtClean="0"/>
              <a:t>确定</a:t>
            </a:r>
            <a:r>
              <a:rPr lang="zh-CN" altLang="en-US" dirty="0" smtClean="0"/>
              <a:t>各阶段目标并进行效果评估</a:t>
            </a:r>
            <a:endParaRPr lang="zh-CN" altLang="en-US" dirty="0"/>
          </a:p>
        </p:txBody>
      </p:sp>
      <p:sp>
        <p:nvSpPr>
          <p:cNvPr id="14" name="文本框 13"/>
          <p:cNvSpPr txBox="1"/>
          <p:nvPr/>
        </p:nvSpPr>
        <p:spPr>
          <a:xfrm>
            <a:off x="623183" y="2964936"/>
            <a:ext cx="4698750" cy="1815882"/>
          </a:xfrm>
          <a:prstGeom prst="rect">
            <a:avLst/>
          </a:prstGeom>
          <a:noFill/>
        </p:spPr>
        <p:txBody>
          <a:bodyPr wrap="square" rtlCol="0">
            <a:spAutoFit/>
          </a:bodyPr>
          <a:lstStyle/>
          <a:p>
            <a:endParaRPr lang="zh-CN" altLang="zh-CN" sz="1400" kern="100" dirty="0">
              <a:latin typeface="Calibri" panose="020F0502020204030204" pitchFamily="34" charset="0"/>
              <a:cs typeface="Times New Roman" panose="02020603050405020304" pitchFamily="18" charset="0"/>
            </a:endParaRPr>
          </a:p>
          <a:p>
            <a:r>
              <a:rPr lang="en-US" altLang="zh-CN" sz="1400" dirty="0" smtClean="0"/>
              <a:t>School</a:t>
            </a:r>
            <a:r>
              <a:rPr lang="zh-CN" altLang="en-US" sz="1400" dirty="0" smtClean="0"/>
              <a:t>：</a:t>
            </a:r>
            <a:endParaRPr lang="en-US" altLang="zh-CN" sz="1400" dirty="0" smtClean="0"/>
          </a:p>
          <a:p>
            <a:pPr marL="285750" indent="-285750">
              <a:buFont typeface="Wingdings" panose="05000000000000000000" pitchFamily="2" charset="2"/>
              <a:buChar char="l"/>
            </a:pPr>
            <a:r>
              <a:rPr lang="en-US" altLang="zh-CN" sz="1400" dirty="0" smtClean="0"/>
              <a:t>Daily </a:t>
            </a:r>
            <a:r>
              <a:rPr lang="en-US" altLang="zh-CN" sz="1400" dirty="0"/>
              <a:t>management of </a:t>
            </a:r>
            <a:r>
              <a:rPr lang="en-US" altLang="zh-CN" sz="1400" dirty="0" smtClean="0"/>
              <a:t>students.</a:t>
            </a:r>
          </a:p>
          <a:p>
            <a:pPr marL="285750" indent="-285750">
              <a:buFont typeface="Wingdings" panose="05000000000000000000" pitchFamily="2" charset="2"/>
              <a:buChar char="l"/>
            </a:pPr>
            <a:r>
              <a:rPr lang="en-US" altLang="zh-CN" sz="1400" dirty="0" smtClean="0"/>
              <a:t>Student </a:t>
            </a:r>
            <a:r>
              <a:rPr lang="en-US" altLang="zh-CN" sz="1400" dirty="0"/>
              <a:t>learning effectiveness evaluation</a:t>
            </a:r>
            <a:r>
              <a:rPr lang="en-US" altLang="zh-CN" sz="1400" dirty="0" smtClean="0"/>
              <a:t>, learning </a:t>
            </a:r>
            <a:r>
              <a:rPr lang="en-US" altLang="zh-CN" sz="1400" dirty="0"/>
              <a:t>process </a:t>
            </a:r>
            <a:r>
              <a:rPr lang="en-US" altLang="zh-CN" sz="1400" dirty="0" smtClean="0"/>
              <a:t>supervision.</a:t>
            </a:r>
          </a:p>
          <a:p>
            <a:pPr marL="285750" indent="-285750">
              <a:buFont typeface="Wingdings" panose="05000000000000000000" pitchFamily="2" charset="2"/>
              <a:buChar char="l"/>
            </a:pPr>
            <a:r>
              <a:rPr lang="en-US" altLang="zh-CN" sz="1400" dirty="0" smtClean="0"/>
              <a:t>Communication </a:t>
            </a:r>
            <a:r>
              <a:rPr lang="en-US" altLang="zh-CN" sz="1400" dirty="0"/>
              <a:t>with enterprises and adjustment of teaching </a:t>
            </a:r>
            <a:r>
              <a:rPr lang="en-US" altLang="zh-CN" sz="1400" dirty="0" smtClean="0"/>
              <a:t>plan.</a:t>
            </a:r>
          </a:p>
          <a:p>
            <a:pPr marL="285750" indent="-285750">
              <a:buFont typeface="Wingdings" panose="05000000000000000000" pitchFamily="2" charset="2"/>
              <a:buChar char="l"/>
            </a:pPr>
            <a:r>
              <a:rPr lang="en-US" altLang="zh-CN" sz="1400" dirty="0" smtClean="0"/>
              <a:t>Communication </a:t>
            </a:r>
            <a:r>
              <a:rPr lang="en-US" altLang="zh-CN" sz="1400" dirty="0" smtClean="0"/>
              <a:t>with DHBW</a:t>
            </a:r>
            <a:endParaRPr lang="zh-CN" altLang="en-US" sz="1400" dirty="0"/>
          </a:p>
        </p:txBody>
      </p:sp>
      <p:sp>
        <p:nvSpPr>
          <p:cNvPr id="16" name="文本框 15"/>
          <p:cNvSpPr txBox="1"/>
          <p:nvPr/>
        </p:nvSpPr>
        <p:spPr>
          <a:xfrm>
            <a:off x="6261981" y="2936258"/>
            <a:ext cx="5457177" cy="1815882"/>
          </a:xfrm>
          <a:prstGeom prst="rect">
            <a:avLst/>
          </a:prstGeom>
          <a:noFill/>
        </p:spPr>
        <p:txBody>
          <a:bodyPr wrap="square" rtlCol="0">
            <a:spAutoFit/>
          </a:bodyPr>
          <a:lstStyle/>
          <a:p>
            <a:endParaRPr lang="zh-CN" altLang="zh-CN" sz="1400" kern="100" dirty="0">
              <a:latin typeface="Calibri" panose="020F0502020204030204" pitchFamily="34" charset="0"/>
              <a:cs typeface="Times New Roman" panose="02020603050405020304" pitchFamily="18" charset="0"/>
            </a:endParaRPr>
          </a:p>
          <a:p>
            <a:r>
              <a:rPr lang="en-US" altLang="zh-CN" sz="1400" dirty="0" smtClean="0"/>
              <a:t>Enterprise</a:t>
            </a:r>
            <a:r>
              <a:rPr lang="zh-CN" altLang="en-US" sz="1400" dirty="0" smtClean="0"/>
              <a:t>：</a:t>
            </a:r>
            <a:endParaRPr lang="en-US" altLang="zh-CN" sz="1400" dirty="0"/>
          </a:p>
          <a:p>
            <a:pPr marL="285750" indent="-285750">
              <a:buFont typeface="Wingdings" panose="05000000000000000000" pitchFamily="2" charset="2"/>
              <a:buChar char="l"/>
            </a:pPr>
            <a:r>
              <a:rPr lang="en-US" altLang="zh-CN" sz="1400" dirty="0" smtClean="0"/>
              <a:t>Practice </a:t>
            </a:r>
            <a:r>
              <a:rPr lang="en-US" altLang="zh-CN" sz="1400" dirty="0"/>
              <a:t>in the enterprise according to the requirements of common knowledge training </a:t>
            </a:r>
            <a:r>
              <a:rPr lang="zh-CN" altLang="en-US" sz="1400" dirty="0" smtClean="0"/>
              <a:t>。</a:t>
            </a:r>
            <a:r>
              <a:rPr lang="en-US" altLang="zh-CN" sz="1400" dirty="0" smtClean="0"/>
              <a:t>           </a:t>
            </a:r>
          </a:p>
          <a:p>
            <a:pPr marL="285750" indent="-285750">
              <a:buFont typeface="Wingdings" panose="05000000000000000000" pitchFamily="2" charset="2"/>
              <a:buChar char="l"/>
            </a:pPr>
            <a:r>
              <a:rPr lang="en-US" altLang="zh-CN" sz="1400" dirty="0" smtClean="0"/>
              <a:t>Individualized </a:t>
            </a:r>
            <a:r>
              <a:rPr lang="en-US" altLang="zh-CN" sz="1400" dirty="0"/>
              <a:t>and phased training according to the post requirements of enterprises           </a:t>
            </a:r>
            <a:endParaRPr lang="en-US" altLang="zh-CN" sz="1400" dirty="0" smtClean="0"/>
          </a:p>
          <a:p>
            <a:pPr marL="285750" indent="-285750">
              <a:buFont typeface="Wingdings" panose="05000000000000000000" pitchFamily="2" charset="2"/>
              <a:buChar char="l"/>
            </a:pPr>
            <a:r>
              <a:rPr lang="en-US" altLang="zh-CN" sz="1400" dirty="0" smtClean="0"/>
              <a:t>Determine </a:t>
            </a:r>
            <a:r>
              <a:rPr lang="en-US" altLang="zh-CN" sz="1400" dirty="0"/>
              <a:t>the objectives of each phase and evaluate the effectiveness</a:t>
            </a:r>
            <a:endParaRPr lang="zh-CN" altLang="en-US" sz="1400" dirty="0"/>
          </a:p>
        </p:txBody>
      </p:sp>
    </p:spTree>
    <p:extLst>
      <p:ext uri="{BB962C8B-B14F-4D97-AF65-F5344CB8AC3E}">
        <p14:creationId xmlns:p14="http://schemas.microsoft.com/office/powerpoint/2010/main" val="3230072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92053" y="1792605"/>
            <a:ext cx="2207895" cy="2207895"/>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6fa194dce072"/>
          <p:cNvPicPr>
            <a:picLocks noChangeAspect="1"/>
          </p:cNvPicPr>
          <p:nvPr/>
        </p:nvPicPr>
        <p:blipFill>
          <a:blip r:embed="rId2" cstate="print"/>
          <a:stretch>
            <a:fillRect/>
          </a:stretch>
        </p:blipFill>
        <p:spPr>
          <a:xfrm>
            <a:off x="6278245" y="1566545"/>
            <a:ext cx="1544955" cy="809625"/>
          </a:xfrm>
          <a:prstGeom prst="rect">
            <a:avLst/>
          </a:prstGeom>
        </p:spPr>
      </p:pic>
      <p:sp>
        <p:nvSpPr>
          <p:cNvPr id="4" name="TextBox 25"/>
          <p:cNvSpPr txBox="1"/>
          <p:nvPr/>
        </p:nvSpPr>
        <p:spPr>
          <a:xfrm flipH="1">
            <a:off x="5443418" y="1915795"/>
            <a:ext cx="1292662" cy="1929765"/>
          </a:xfrm>
          <a:prstGeom prst="rect">
            <a:avLst/>
          </a:prstGeom>
          <a:noFill/>
        </p:spPr>
        <p:txBody>
          <a:bodyPr vert="eaVert" wrap="square" rtlCol="0">
            <a:spAutoFit/>
            <a:scene3d>
              <a:camera prst="orthographicFront"/>
              <a:lightRig rig="threePt" dir="t"/>
            </a:scene3d>
          </a:bodyPr>
          <a:lstStyle/>
          <a:p>
            <a:pPr lvl="0" algn="ctr" fontAlgn="base"/>
            <a:r>
              <a:rPr lang="zh-CN" altLang="en-US" sz="7200" b="1" noProof="1" smtClean="0">
                <a:solidFill>
                  <a:schemeClr val="tx1">
                    <a:lumMod val="95000"/>
                    <a:lumOff val="5000"/>
                  </a:schemeClr>
                </a:solidFill>
                <a:latin typeface="幼圆" panose="02010509060101010101" charset="-122"/>
                <a:ea typeface="幼圆" panose="02010509060101010101" charset="-122"/>
                <a:sym typeface="微软雅黑" panose="020B0503020204020204" charset="-122"/>
              </a:rPr>
              <a:t>陆</a:t>
            </a:r>
            <a:endParaRPr lang="zh-CN" altLang="en-US" sz="7200" b="1" strike="noStrike" noProof="1">
              <a:solidFill>
                <a:schemeClr val="tx1">
                  <a:lumMod val="95000"/>
                  <a:lumOff val="5000"/>
                </a:schemeClr>
              </a:solidFill>
              <a:effectLst/>
              <a:latin typeface="幼圆" panose="02010509060101010101" charset="-122"/>
              <a:ea typeface="幼圆" panose="02010509060101010101" charset="-122"/>
              <a:cs typeface="+mn-cs"/>
              <a:sym typeface="微软雅黑" panose="020B0503020204020204" charset="-122"/>
            </a:endParaRPr>
          </a:p>
        </p:txBody>
      </p:sp>
      <p:sp>
        <p:nvSpPr>
          <p:cNvPr id="5" name="TextBox 25"/>
          <p:cNvSpPr/>
          <p:nvPr/>
        </p:nvSpPr>
        <p:spPr>
          <a:xfrm flipH="1">
            <a:off x="3992563" y="4201795"/>
            <a:ext cx="4206875" cy="400110"/>
          </a:xfrm>
          <a:prstGeom prst="rect">
            <a:avLst/>
          </a:prstGeom>
          <a:solidFill>
            <a:srgbClr val="A9262C"/>
          </a:solidFill>
          <a:ln w="9525">
            <a:noFill/>
          </a:ln>
        </p:spPr>
        <p:txBody>
          <a:bodyPr wrap="square" rtlCol="0" anchor="t">
            <a:spAutoFit/>
          </a:bodyPr>
          <a:lstStyle/>
          <a:p>
            <a:pPr lvl="0" algn="ctr"/>
            <a:r>
              <a:rPr lang="zh-CN" altLang="en-US" sz="2000" dirty="0" smtClean="0">
                <a:solidFill>
                  <a:schemeClr val="bg1"/>
                </a:solidFill>
                <a:latin typeface="微软雅黑" panose="020B0503020204020204" charset="-122"/>
                <a:ea typeface="微软雅黑" panose="020B0503020204020204" charset="-122"/>
                <a:sym typeface="微软雅黑" panose="020B0503020204020204" charset="-122"/>
              </a:rPr>
              <a:t>双元制         共</a:t>
            </a:r>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赢</a:t>
            </a:r>
          </a:p>
        </p:txBody>
      </p:sp>
      <p:sp>
        <p:nvSpPr>
          <p:cNvPr id="6" name="左右箭头 5"/>
          <p:cNvSpPr/>
          <p:nvPr/>
        </p:nvSpPr>
        <p:spPr>
          <a:xfrm>
            <a:off x="5948124" y="4291344"/>
            <a:ext cx="523173" cy="237124"/>
          </a:xfrm>
          <a:prstGeom prst="lef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5"/>
          <p:cNvSpPr txBox="1"/>
          <p:nvPr/>
        </p:nvSpPr>
        <p:spPr>
          <a:xfrm flipH="1">
            <a:off x="3900530" y="4640580"/>
            <a:ext cx="4298908" cy="338871"/>
          </a:xfrm>
          <a:prstGeom prst="rect">
            <a:avLst/>
          </a:prstGeom>
          <a:noFill/>
        </p:spPr>
        <p:txBody>
          <a:bodyPr wrap="square" rtlCol="0">
            <a:spAutoFit/>
            <a:scene3d>
              <a:camera prst="orthographicFront"/>
              <a:lightRig rig="threePt" dir="t"/>
            </a:scene3d>
          </a:bodyPr>
          <a:lstStyle/>
          <a:p>
            <a:pPr lvl="0" algn="ctr" fontAlgn="base"/>
            <a:r>
              <a:rPr lang="en-US"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Dual </a:t>
            </a:r>
            <a:r>
              <a:rPr lang="en-US" altLang="zh-CN" sz="16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system   </a:t>
            </a:r>
            <a:r>
              <a:rPr lang="en-US" altLang="zh-CN" sz="16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      win-win</a:t>
            </a:r>
            <a:endPar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10" name="左右箭头 9"/>
          <p:cNvSpPr/>
          <p:nvPr/>
        </p:nvSpPr>
        <p:spPr>
          <a:xfrm>
            <a:off x="6044482" y="4742327"/>
            <a:ext cx="392529" cy="164649"/>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4523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团队"/>
          <p:cNvSpPr/>
          <p:nvPr/>
        </p:nvSpPr>
        <p:spPr bwMode="auto">
          <a:xfrm>
            <a:off x="8770620" y="145395"/>
            <a:ext cx="3282315" cy="5446395"/>
          </a:xfrm>
          <a:custGeom>
            <a:avLst/>
            <a:gdLst>
              <a:gd name="T0" fmla="*/ 499059 w 1487487"/>
              <a:gd name="T1" fmla="*/ 966084 h 2590800"/>
              <a:gd name="T2" fmla="*/ 109570 w 1487487"/>
              <a:gd name="T3" fmla="*/ 649281 h 2590800"/>
              <a:gd name="T4" fmla="*/ 138378 w 1487487"/>
              <a:gd name="T5" fmla="*/ 649781 h 2590800"/>
              <a:gd name="T6" fmla="*/ 133382 w 1487487"/>
              <a:gd name="T7" fmla="*/ 565077 h 2590800"/>
              <a:gd name="T8" fmla="*/ 324627 w 1487487"/>
              <a:gd name="T9" fmla="*/ 355159 h 2590800"/>
              <a:gd name="T10" fmla="*/ 349893 w 1487487"/>
              <a:gd name="T11" fmla="*/ 744224 h 2590800"/>
              <a:gd name="T12" fmla="*/ 294542 w 1487487"/>
              <a:gd name="T13" fmla="*/ 601367 h 2590800"/>
              <a:gd name="T14" fmla="*/ 277920 w 1487487"/>
              <a:gd name="T15" fmla="*/ 297649 h 2590800"/>
              <a:gd name="T16" fmla="*/ 214616 w 1487487"/>
              <a:gd name="T17" fmla="*/ 493426 h 2590800"/>
              <a:gd name="T18" fmla="*/ 172347 w 1487487"/>
              <a:gd name="T19" fmla="*/ 736554 h 2590800"/>
              <a:gd name="T20" fmla="*/ 311304 w 1487487"/>
              <a:gd name="T21" fmla="*/ 752896 h 2590800"/>
              <a:gd name="T22" fmla="*/ 431790 w 1487487"/>
              <a:gd name="T23" fmla="*/ 736720 h 2590800"/>
              <a:gd name="T24" fmla="*/ 428629 w 1487487"/>
              <a:gd name="T25" fmla="*/ 473249 h 2590800"/>
              <a:gd name="T26" fmla="*/ 346252 w 1487487"/>
              <a:gd name="T27" fmla="*/ 243795 h 2590800"/>
              <a:gd name="T28" fmla="*/ 823188 w 1487487"/>
              <a:gd name="T29" fmla="*/ 59531 h 2590800"/>
              <a:gd name="T30" fmla="*/ 884652 w 1487487"/>
              <a:gd name="T31" fmla="*/ 236887 h 2590800"/>
              <a:gd name="T32" fmla="*/ 1019908 w 1487487"/>
              <a:gd name="T33" fmla="*/ 349674 h 2590800"/>
              <a:gd name="T34" fmla="*/ 1040729 w 1487487"/>
              <a:gd name="T35" fmla="*/ 731749 h 2590800"/>
              <a:gd name="T36" fmla="*/ 1008082 w 1487487"/>
              <a:gd name="T37" fmla="*/ 991526 h 2590800"/>
              <a:gd name="T38" fmla="*/ 950948 w 1487487"/>
              <a:gd name="T39" fmla="*/ 964496 h 2590800"/>
              <a:gd name="T40" fmla="*/ 962608 w 1487487"/>
              <a:gd name="T41" fmla="*/ 1336226 h 2590800"/>
              <a:gd name="T42" fmla="*/ 999086 w 1487487"/>
              <a:gd name="T43" fmla="*/ 1531601 h 2590800"/>
              <a:gd name="T44" fmla="*/ 1092200 w 1487487"/>
              <a:gd name="T45" fmla="*/ 1888315 h 2590800"/>
              <a:gd name="T46" fmla="*/ 977432 w 1487487"/>
              <a:gd name="T47" fmla="*/ 1822913 h 2590800"/>
              <a:gd name="T48" fmla="*/ 852670 w 1487487"/>
              <a:gd name="T49" fmla="*/ 1360920 h 2590800"/>
              <a:gd name="T50" fmla="*/ 772217 w 1487487"/>
              <a:gd name="T51" fmla="*/ 1298854 h 2590800"/>
              <a:gd name="T52" fmla="*/ 793704 w 1487487"/>
              <a:gd name="T53" fmla="*/ 1649060 h 2590800"/>
              <a:gd name="T54" fmla="*/ 735071 w 1487487"/>
              <a:gd name="T55" fmla="*/ 1703952 h 2590800"/>
              <a:gd name="T56" fmla="*/ 654951 w 1487487"/>
              <a:gd name="T57" fmla="*/ 1677590 h 2590800"/>
              <a:gd name="T58" fmla="*/ 683267 w 1487487"/>
              <a:gd name="T59" fmla="*/ 1414476 h 2590800"/>
              <a:gd name="T60" fmla="*/ 633296 w 1487487"/>
              <a:gd name="T61" fmla="*/ 995196 h 2590800"/>
              <a:gd name="T62" fmla="*/ 599482 w 1487487"/>
              <a:gd name="T63" fmla="*/ 1006041 h 2590800"/>
              <a:gd name="T64" fmla="*/ 566501 w 1487487"/>
              <a:gd name="T65" fmla="*/ 907936 h 2590800"/>
              <a:gd name="T66" fmla="*/ 632463 w 1487487"/>
              <a:gd name="T67" fmla="*/ 373199 h 2590800"/>
              <a:gd name="T68" fmla="*/ 726909 w 1487487"/>
              <a:gd name="T69" fmla="*/ 291779 h 2590800"/>
              <a:gd name="T70" fmla="*/ 714749 w 1487487"/>
              <a:gd name="T71" fmla="*/ 222371 h 2590800"/>
              <a:gd name="T72" fmla="*/ 732406 w 1487487"/>
              <a:gd name="T73" fmla="*/ 121430 h 2590800"/>
              <a:gd name="T74" fmla="*/ 288578 w 1487487"/>
              <a:gd name="T75" fmla="*/ 0 h 2590800"/>
              <a:gd name="T76" fmla="*/ 379498 w 1487487"/>
              <a:gd name="T77" fmla="*/ 105046 h 2590800"/>
              <a:gd name="T78" fmla="*/ 346693 w 1487487"/>
              <a:gd name="T79" fmla="*/ 237436 h 2590800"/>
              <a:gd name="T80" fmla="*/ 459260 w 1487487"/>
              <a:gd name="T81" fmla="*/ 362657 h 2590800"/>
              <a:gd name="T82" fmla="*/ 503721 w 1487487"/>
              <a:gd name="T83" fmla="*/ 708306 h 2590800"/>
              <a:gd name="T84" fmla="*/ 534194 w 1487487"/>
              <a:gd name="T85" fmla="*/ 959582 h 2590800"/>
              <a:gd name="T86" fmla="*/ 459760 w 1487487"/>
              <a:gd name="T87" fmla="*/ 1034447 h 2590800"/>
              <a:gd name="T88" fmla="*/ 466088 w 1487487"/>
              <a:gd name="T89" fmla="*/ 967085 h 2590800"/>
              <a:gd name="T90" fmla="*/ 452433 w 1487487"/>
              <a:gd name="T91" fmla="*/ 964083 h 2590800"/>
              <a:gd name="T92" fmla="*/ 406807 w 1487487"/>
              <a:gd name="T93" fmla="*/ 1582517 h 2590800"/>
              <a:gd name="T94" fmla="*/ 550181 w 1487487"/>
              <a:gd name="T95" fmla="*/ 1699568 h 2590800"/>
              <a:gd name="T96" fmla="*/ 379831 w 1487487"/>
              <a:gd name="T97" fmla="*/ 1720243 h 2590800"/>
              <a:gd name="T98" fmla="*/ 289244 w 1487487"/>
              <a:gd name="T99" fmla="*/ 1668554 h 2590800"/>
              <a:gd name="T100" fmla="*/ 303232 w 1487487"/>
              <a:gd name="T101" fmla="*/ 1558174 h 2590800"/>
              <a:gd name="T102" fmla="*/ 283582 w 1487487"/>
              <a:gd name="T103" fmla="*/ 1166338 h 2590800"/>
              <a:gd name="T104" fmla="*/ 237956 w 1487487"/>
              <a:gd name="T105" fmla="*/ 1543000 h 2590800"/>
              <a:gd name="T106" fmla="*/ 257439 w 1487487"/>
              <a:gd name="T107" fmla="*/ 1752757 h 2590800"/>
              <a:gd name="T108" fmla="*/ 145871 w 1487487"/>
              <a:gd name="T109" fmla="*/ 1766096 h 2590800"/>
              <a:gd name="T110" fmla="*/ 146037 w 1487487"/>
              <a:gd name="T111" fmla="*/ 1280220 h 2590800"/>
              <a:gd name="T112" fmla="*/ 69439 w 1487487"/>
              <a:gd name="T113" fmla="*/ 934404 h 2590800"/>
              <a:gd name="T114" fmla="*/ 7160 w 1487487"/>
              <a:gd name="T115" fmla="*/ 692132 h 2590800"/>
              <a:gd name="T116" fmla="*/ 34969 w 1487487"/>
              <a:gd name="T117" fmla="*/ 470537 h 2590800"/>
              <a:gd name="T118" fmla="*/ 61279 w 1487487"/>
              <a:gd name="T119" fmla="*/ 323640 h 2590800"/>
              <a:gd name="T120" fmla="*/ 223303 w 1487487"/>
              <a:gd name="T121" fmla="*/ 235935 h 2590800"/>
              <a:gd name="T122" fmla="*/ 213811 w 1487487"/>
              <a:gd name="T123" fmla="*/ 157568 h 2590800"/>
              <a:gd name="T124" fmla="*/ 213145 w 1487487"/>
              <a:gd name="T125" fmla="*/ 57858 h 25908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87487" h="2590800">
                <a:moveTo>
                  <a:pt x="674915" y="1311380"/>
                </a:moveTo>
                <a:lnTo>
                  <a:pt x="673100" y="1311607"/>
                </a:lnTo>
                <a:lnTo>
                  <a:pt x="669472" y="1311834"/>
                </a:lnTo>
                <a:lnTo>
                  <a:pt x="666524" y="1312287"/>
                </a:lnTo>
                <a:lnTo>
                  <a:pt x="665163" y="1312967"/>
                </a:lnTo>
                <a:lnTo>
                  <a:pt x="664256" y="1313648"/>
                </a:lnTo>
                <a:lnTo>
                  <a:pt x="663802" y="1314328"/>
                </a:lnTo>
                <a:lnTo>
                  <a:pt x="663122" y="1315915"/>
                </a:lnTo>
                <a:lnTo>
                  <a:pt x="662895" y="1317503"/>
                </a:lnTo>
                <a:lnTo>
                  <a:pt x="662895" y="1319770"/>
                </a:lnTo>
                <a:lnTo>
                  <a:pt x="662895" y="1324759"/>
                </a:lnTo>
                <a:lnTo>
                  <a:pt x="662895" y="1329748"/>
                </a:lnTo>
                <a:lnTo>
                  <a:pt x="662441" y="1340859"/>
                </a:lnTo>
                <a:lnTo>
                  <a:pt x="662215" y="1346529"/>
                </a:lnTo>
                <a:lnTo>
                  <a:pt x="661761" y="1352424"/>
                </a:lnTo>
                <a:lnTo>
                  <a:pt x="660854" y="1357413"/>
                </a:lnTo>
                <a:lnTo>
                  <a:pt x="660400" y="1359454"/>
                </a:lnTo>
                <a:lnTo>
                  <a:pt x="659720" y="1361041"/>
                </a:lnTo>
                <a:lnTo>
                  <a:pt x="658133" y="1363536"/>
                </a:lnTo>
                <a:lnTo>
                  <a:pt x="657225" y="1365123"/>
                </a:lnTo>
                <a:lnTo>
                  <a:pt x="657225" y="1365577"/>
                </a:lnTo>
                <a:lnTo>
                  <a:pt x="657225" y="1366030"/>
                </a:lnTo>
                <a:lnTo>
                  <a:pt x="657679" y="1366257"/>
                </a:lnTo>
                <a:lnTo>
                  <a:pt x="658359" y="1366257"/>
                </a:lnTo>
                <a:lnTo>
                  <a:pt x="660400" y="1366257"/>
                </a:lnTo>
                <a:lnTo>
                  <a:pt x="662668" y="1365577"/>
                </a:lnTo>
                <a:lnTo>
                  <a:pt x="665163" y="1364216"/>
                </a:lnTo>
                <a:lnTo>
                  <a:pt x="668338" y="1362175"/>
                </a:lnTo>
                <a:lnTo>
                  <a:pt x="672193" y="1359454"/>
                </a:lnTo>
                <a:lnTo>
                  <a:pt x="676729" y="1356053"/>
                </a:lnTo>
                <a:lnTo>
                  <a:pt x="678770" y="1354012"/>
                </a:lnTo>
                <a:lnTo>
                  <a:pt x="680131" y="1352198"/>
                </a:lnTo>
                <a:lnTo>
                  <a:pt x="681491" y="1350157"/>
                </a:lnTo>
                <a:lnTo>
                  <a:pt x="681718" y="1349023"/>
                </a:lnTo>
                <a:lnTo>
                  <a:pt x="681945" y="1348116"/>
                </a:lnTo>
                <a:lnTo>
                  <a:pt x="681945" y="1342674"/>
                </a:lnTo>
                <a:lnTo>
                  <a:pt x="681718" y="1335871"/>
                </a:lnTo>
                <a:lnTo>
                  <a:pt x="681038" y="1319770"/>
                </a:lnTo>
                <a:lnTo>
                  <a:pt x="681038" y="1317956"/>
                </a:lnTo>
                <a:lnTo>
                  <a:pt x="680811" y="1316369"/>
                </a:lnTo>
                <a:lnTo>
                  <a:pt x="680131" y="1315235"/>
                </a:lnTo>
                <a:lnTo>
                  <a:pt x="679677" y="1313874"/>
                </a:lnTo>
                <a:lnTo>
                  <a:pt x="679224" y="1313194"/>
                </a:lnTo>
                <a:lnTo>
                  <a:pt x="678317" y="1312741"/>
                </a:lnTo>
                <a:lnTo>
                  <a:pt x="677636" y="1312060"/>
                </a:lnTo>
                <a:lnTo>
                  <a:pt x="676956" y="1311607"/>
                </a:lnTo>
                <a:lnTo>
                  <a:pt x="674915" y="1311380"/>
                </a:lnTo>
                <a:close/>
                <a:moveTo>
                  <a:pt x="416083" y="806751"/>
                </a:moveTo>
                <a:lnTo>
                  <a:pt x="416083" y="808111"/>
                </a:lnTo>
                <a:lnTo>
                  <a:pt x="416174" y="808654"/>
                </a:lnTo>
                <a:lnTo>
                  <a:pt x="416083" y="806751"/>
                </a:lnTo>
                <a:close/>
                <a:moveTo>
                  <a:pt x="181202" y="761476"/>
                </a:moveTo>
                <a:lnTo>
                  <a:pt x="180295" y="762610"/>
                </a:lnTo>
                <a:lnTo>
                  <a:pt x="179388" y="764424"/>
                </a:lnTo>
                <a:lnTo>
                  <a:pt x="178480" y="766691"/>
                </a:lnTo>
                <a:lnTo>
                  <a:pt x="177347" y="769866"/>
                </a:lnTo>
                <a:lnTo>
                  <a:pt x="176439" y="773494"/>
                </a:lnTo>
                <a:lnTo>
                  <a:pt x="175986" y="778030"/>
                </a:lnTo>
                <a:lnTo>
                  <a:pt x="175532" y="783472"/>
                </a:lnTo>
                <a:lnTo>
                  <a:pt x="175305" y="792996"/>
                </a:lnTo>
                <a:lnTo>
                  <a:pt x="175079" y="796851"/>
                </a:lnTo>
                <a:lnTo>
                  <a:pt x="174625" y="800026"/>
                </a:lnTo>
                <a:lnTo>
                  <a:pt x="174172" y="802747"/>
                </a:lnTo>
                <a:lnTo>
                  <a:pt x="173264" y="805241"/>
                </a:lnTo>
                <a:lnTo>
                  <a:pt x="172357" y="807509"/>
                </a:lnTo>
                <a:lnTo>
                  <a:pt x="171677" y="809550"/>
                </a:lnTo>
                <a:lnTo>
                  <a:pt x="168955" y="814085"/>
                </a:lnTo>
                <a:lnTo>
                  <a:pt x="165327" y="819754"/>
                </a:lnTo>
                <a:lnTo>
                  <a:pt x="160791" y="827011"/>
                </a:lnTo>
                <a:lnTo>
                  <a:pt x="155122" y="836988"/>
                </a:lnTo>
                <a:lnTo>
                  <a:pt x="153534" y="839710"/>
                </a:lnTo>
                <a:lnTo>
                  <a:pt x="152627" y="842431"/>
                </a:lnTo>
                <a:lnTo>
                  <a:pt x="151493" y="844925"/>
                </a:lnTo>
                <a:lnTo>
                  <a:pt x="150813" y="847193"/>
                </a:lnTo>
                <a:lnTo>
                  <a:pt x="150132" y="851955"/>
                </a:lnTo>
                <a:lnTo>
                  <a:pt x="149905" y="856263"/>
                </a:lnTo>
                <a:lnTo>
                  <a:pt x="149905" y="859892"/>
                </a:lnTo>
                <a:lnTo>
                  <a:pt x="149905" y="863520"/>
                </a:lnTo>
                <a:lnTo>
                  <a:pt x="149905" y="866695"/>
                </a:lnTo>
                <a:lnTo>
                  <a:pt x="149452" y="869869"/>
                </a:lnTo>
                <a:lnTo>
                  <a:pt x="148998" y="873044"/>
                </a:lnTo>
                <a:lnTo>
                  <a:pt x="148772" y="876445"/>
                </a:lnTo>
                <a:lnTo>
                  <a:pt x="148772" y="879620"/>
                </a:lnTo>
                <a:lnTo>
                  <a:pt x="149225" y="883022"/>
                </a:lnTo>
                <a:lnTo>
                  <a:pt x="149905" y="884836"/>
                </a:lnTo>
                <a:lnTo>
                  <a:pt x="150359" y="886196"/>
                </a:lnTo>
                <a:lnTo>
                  <a:pt x="151039" y="888010"/>
                </a:lnTo>
                <a:lnTo>
                  <a:pt x="152400" y="889598"/>
                </a:lnTo>
                <a:lnTo>
                  <a:pt x="153534" y="891412"/>
                </a:lnTo>
                <a:lnTo>
                  <a:pt x="155122" y="892773"/>
                </a:lnTo>
                <a:lnTo>
                  <a:pt x="157163" y="894587"/>
                </a:lnTo>
                <a:lnTo>
                  <a:pt x="159204" y="896174"/>
                </a:lnTo>
                <a:lnTo>
                  <a:pt x="161472" y="897761"/>
                </a:lnTo>
                <a:lnTo>
                  <a:pt x="163059" y="899122"/>
                </a:lnTo>
                <a:lnTo>
                  <a:pt x="164420" y="900936"/>
                </a:lnTo>
                <a:lnTo>
                  <a:pt x="165554" y="902750"/>
                </a:lnTo>
                <a:lnTo>
                  <a:pt x="166234" y="904564"/>
                </a:lnTo>
                <a:lnTo>
                  <a:pt x="166688" y="906378"/>
                </a:lnTo>
                <a:lnTo>
                  <a:pt x="167368" y="908419"/>
                </a:lnTo>
                <a:lnTo>
                  <a:pt x="167368" y="910007"/>
                </a:lnTo>
                <a:lnTo>
                  <a:pt x="167368" y="914315"/>
                </a:lnTo>
                <a:lnTo>
                  <a:pt x="166688" y="919304"/>
                </a:lnTo>
                <a:lnTo>
                  <a:pt x="166234" y="924520"/>
                </a:lnTo>
                <a:lnTo>
                  <a:pt x="166007" y="930415"/>
                </a:lnTo>
                <a:lnTo>
                  <a:pt x="166007" y="955133"/>
                </a:lnTo>
                <a:lnTo>
                  <a:pt x="167822" y="953999"/>
                </a:lnTo>
                <a:lnTo>
                  <a:pt x="172130" y="950597"/>
                </a:lnTo>
                <a:lnTo>
                  <a:pt x="178254" y="945382"/>
                </a:lnTo>
                <a:lnTo>
                  <a:pt x="181655" y="941980"/>
                </a:lnTo>
                <a:lnTo>
                  <a:pt x="185284" y="938806"/>
                </a:lnTo>
                <a:lnTo>
                  <a:pt x="188232" y="935404"/>
                </a:lnTo>
                <a:lnTo>
                  <a:pt x="190273" y="932683"/>
                </a:lnTo>
                <a:lnTo>
                  <a:pt x="191407" y="930642"/>
                </a:lnTo>
                <a:lnTo>
                  <a:pt x="191634" y="928601"/>
                </a:lnTo>
                <a:lnTo>
                  <a:pt x="191634" y="926560"/>
                </a:lnTo>
                <a:lnTo>
                  <a:pt x="191407" y="924520"/>
                </a:lnTo>
                <a:lnTo>
                  <a:pt x="190727" y="922252"/>
                </a:lnTo>
                <a:lnTo>
                  <a:pt x="190727" y="919531"/>
                </a:lnTo>
                <a:lnTo>
                  <a:pt x="190500" y="916129"/>
                </a:lnTo>
                <a:lnTo>
                  <a:pt x="190273" y="912728"/>
                </a:lnTo>
                <a:lnTo>
                  <a:pt x="189366" y="904791"/>
                </a:lnTo>
                <a:lnTo>
                  <a:pt x="188459" y="896174"/>
                </a:lnTo>
                <a:lnTo>
                  <a:pt x="188005" y="892092"/>
                </a:lnTo>
                <a:lnTo>
                  <a:pt x="188005" y="887784"/>
                </a:lnTo>
                <a:lnTo>
                  <a:pt x="188005" y="885743"/>
                </a:lnTo>
                <a:lnTo>
                  <a:pt x="188459" y="883702"/>
                </a:lnTo>
                <a:lnTo>
                  <a:pt x="189139" y="881888"/>
                </a:lnTo>
                <a:lnTo>
                  <a:pt x="189820" y="880074"/>
                </a:lnTo>
                <a:lnTo>
                  <a:pt x="191407" y="876219"/>
                </a:lnTo>
                <a:lnTo>
                  <a:pt x="193448" y="872137"/>
                </a:lnTo>
                <a:lnTo>
                  <a:pt x="195036" y="867828"/>
                </a:lnTo>
                <a:lnTo>
                  <a:pt x="196170" y="865561"/>
                </a:lnTo>
                <a:lnTo>
                  <a:pt x="196623" y="863066"/>
                </a:lnTo>
                <a:lnTo>
                  <a:pt x="197304" y="860799"/>
                </a:lnTo>
                <a:lnTo>
                  <a:pt x="197757" y="857851"/>
                </a:lnTo>
                <a:lnTo>
                  <a:pt x="197984" y="855130"/>
                </a:lnTo>
                <a:lnTo>
                  <a:pt x="197757" y="852182"/>
                </a:lnTo>
                <a:lnTo>
                  <a:pt x="197304" y="849234"/>
                </a:lnTo>
                <a:lnTo>
                  <a:pt x="196850" y="846739"/>
                </a:lnTo>
                <a:lnTo>
                  <a:pt x="195943" y="842431"/>
                </a:lnTo>
                <a:lnTo>
                  <a:pt x="193675" y="836308"/>
                </a:lnTo>
                <a:lnTo>
                  <a:pt x="192995" y="833360"/>
                </a:lnTo>
                <a:lnTo>
                  <a:pt x="192768" y="831773"/>
                </a:lnTo>
                <a:lnTo>
                  <a:pt x="192768" y="829959"/>
                </a:lnTo>
                <a:lnTo>
                  <a:pt x="192995" y="828145"/>
                </a:lnTo>
                <a:lnTo>
                  <a:pt x="193448" y="826104"/>
                </a:lnTo>
                <a:lnTo>
                  <a:pt x="194129" y="823383"/>
                </a:lnTo>
                <a:lnTo>
                  <a:pt x="194809" y="820435"/>
                </a:lnTo>
                <a:lnTo>
                  <a:pt x="196623" y="814765"/>
                </a:lnTo>
                <a:lnTo>
                  <a:pt x="197757" y="810457"/>
                </a:lnTo>
                <a:lnTo>
                  <a:pt x="198211" y="808416"/>
                </a:lnTo>
                <a:lnTo>
                  <a:pt x="198211" y="806829"/>
                </a:lnTo>
                <a:lnTo>
                  <a:pt x="198211" y="805015"/>
                </a:lnTo>
                <a:lnTo>
                  <a:pt x="197984" y="803427"/>
                </a:lnTo>
                <a:lnTo>
                  <a:pt x="197304" y="801840"/>
                </a:lnTo>
                <a:lnTo>
                  <a:pt x="196850" y="800479"/>
                </a:lnTo>
                <a:lnTo>
                  <a:pt x="195036" y="797305"/>
                </a:lnTo>
                <a:lnTo>
                  <a:pt x="192541" y="794130"/>
                </a:lnTo>
                <a:lnTo>
                  <a:pt x="189366" y="790275"/>
                </a:lnTo>
                <a:lnTo>
                  <a:pt x="187779" y="788234"/>
                </a:lnTo>
                <a:lnTo>
                  <a:pt x="186191" y="786193"/>
                </a:lnTo>
                <a:lnTo>
                  <a:pt x="185284" y="784379"/>
                </a:lnTo>
                <a:lnTo>
                  <a:pt x="184150" y="782338"/>
                </a:lnTo>
                <a:lnTo>
                  <a:pt x="183470" y="780751"/>
                </a:lnTo>
                <a:lnTo>
                  <a:pt x="183016" y="778937"/>
                </a:lnTo>
                <a:lnTo>
                  <a:pt x="182109" y="775308"/>
                </a:lnTo>
                <a:lnTo>
                  <a:pt x="181655" y="771907"/>
                </a:lnTo>
                <a:lnTo>
                  <a:pt x="181655" y="768505"/>
                </a:lnTo>
                <a:lnTo>
                  <a:pt x="181429" y="764877"/>
                </a:lnTo>
                <a:lnTo>
                  <a:pt x="181202" y="761476"/>
                </a:lnTo>
                <a:close/>
                <a:moveTo>
                  <a:pt x="411555" y="377825"/>
                </a:moveTo>
                <a:lnTo>
                  <a:pt x="412234" y="378052"/>
                </a:lnTo>
                <a:lnTo>
                  <a:pt x="412913" y="378505"/>
                </a:lnTo>
                <a:lnTo>
                  <a:pt x="414045" y="379185"/>
                </a:lnTo>
                <a:lnTo>
                  <a:pt x="414724" y="380319"/>
                </a:lnTo>
                <a:lnTo>
                  <a:pt x="416536" y="382813"/>
                </a:lnTo>
                <a:lnTo>
                  <a:pt x="418120" y="385306"/>
                </a:lnTo>
                <a:lnTo>
                  <a:pt x="419478" y="387800"/>
                </a:lnTo>
                <a:lnTo>
                  <a:pt x="421063" y="390974"/>
                </a:lnTo>
                <a:lnTo>
                  <a:pt x="424685" y="399815"/>
                </a:lnTo>
                <a:lnTo>
                  <a:pt x="425591" y="402083"/>
                </a:lnTo>
                <a:lnTo>
                  <a:pt x="426496" y="404123"/>
                </a:lnTo>
                <a:lnTo>
                  <a:pt x="426722" y="405256"/>
                </a:lnTo>
                <a:lnTo>
                  <a:pt x="426496" y="406390"/>
                </a:lnTo>
                <a:lnTo>
                  <a:pt x="425817" y="407297"/>
                </a:lnTo>
                <a:lnTo>
                  <a:pt x="425138" y="408204"/>
                </a:lnTo>
                <a:lnTo>
                  <a:pt x="423100" y="410697"/>
                </a:lnTo>
                <a:lnTo>
                  <a:pt x="421742" y="412511"/>
                </a:lnTo>
                <a:lnTo>
                  <a:pt x="420610" y="414778"/>
                </a:lnTo>
                <a:lnTo>
                  <a:pt x="419252" y="417272"/>
                </a:lnTo>
                <a:lnTo>
                  <a:pt x="418347" y="419992"/>
                </a:lnTo>
                <a:lnTo>
                  <a:pt x="417215" y="422713"/>
                </a:lnTo>
                <a:lnTo>
                  <a:pt x="416536" y="425660"/>
                </a:lnTo>
                <a:lnTo>
                  <a:pt x="416083" y="428380"/>
                </a:lnTo>
                <a:lnTo>
                  <a:pt x="416083" y="430647"/>
                </a:lnTo>
                <a:lnTo>
                  <a:pt x="416083" y="432914"/>
                </a:lnTo>
                <a:lnTo>
                  <a:pt x="416536" y="435408"/>
                </a:lnTo>
                <a:lnTo>
                  <a:pt x="417215" y="438129"/>
                </a:lnTo>
                <a:lnTo>
                  <a:pt x="418573" y="441076"/>
                </a:lnTo>
                <a:lnTo>
                  <a:pt x="420610" y="444703"/>
                </a:lnTo>
                <a:lnTo>
                  <a:pt x="423100" y="448557"/>
                </a:lnTo>
                <a:lnTo>
                  <a:pt x="426722" y="453318"/>
                </a:lnTo>
                <a:lnTo>
                  <a:pt x="431024" y="458305"/>
                </a:lnTo>
                <a:lnTo>
                  <a:pt x="433061" y="461252"/>
                </a:lnTo>
                <a:lnTo>
                  <a:pt x="434872" y="464653"/>
                </a:lnTo>
                <a:lnTo>
                  <a:pt x="436909" y="467827"/>
                </a:lnTo>
                <a:lnTo>
                  <a:pt x="438494" y="471454"/>
                </a:lnTo>
                <a:lnTo>
                  <a:pt x="439852" y="475308"/>
                </a:lnTo>
                <a:lnTo>
                  <a:pt x="440984" y="478935"/>
                </a:lnTo>
                <a:lnTo>
                  <a:pt x="442116" y="483016"/>
                </a:lnTo>
                <a:lnTo>
                  <a:pt x="443022" y="487324"/>
                </a:lnTo>
                <a:lnTo>
                  <a:pt x="444606" y="495938"/>
                </a:lnTo>
                <a:lnTo>
                  <a:pt x="445965" y="505233"/>
                </a:lnTo>
                <a:lnTo>
                  <a:pt x="447776" y="523823"/>
                </a:lnTo>
                <a:lnTo>
                  <a:pt x="451171" y="550574"/>
                </a:lnTo>
                <a:lnTo>
                  <a:pt x="455925" y="585713"/>
                </a:lnTo>
                <a:lnTo>
                  <a:pt x="460453" y="619266"/>
                </a:lnTo>
                <a:lnTo>
                  <a:pt x="463622" y="642163"/>
                </a:lnTo>
                <a:lnTo>
                  <a:pt x="464980" y="652365"/>
                </a:lnTo>
                <a:lnTo>
                  <a:pt x="467923" y="667781"/>
                </a:lnTo>
                <a:lnTo>
                  <a:pt x="471545" y="686370"/>
                </a:lnTo>
                <a:lnTo>
                  <a:pt x="475846" y="706774"/>
                </a:lnTo>
                <a:lnTo>
                  <a:pt x="484222" y="745314"/>
                </a:lnTo>
                <a:lnTo>
                  <a:pt x="487618" y="759823"/>
                </a:lnTo>
                <a:lnTo>
                  <a:pt x="489882" y="768664"/>
                </a:lnTo>
                <a:lnTo>
                  <a:pt x="490787" y="772745"/>
                </a:lnTo>
                <a:lnTo>
                  <a:pt x="491919" y="778639"/>
                </a:lnTo>
                <a:lnTo>
                  <a:pt x="493957" y="795415"/>
                </a:lnTo>
                <a:lnTo>
                  <a:pt x="496220" y="816952"/>
                </a:lnTo>
                <a:lnTo>
                  <a:pt x="498258" y="840530"/>
                </a:lnTo>
                <a:lnTo>
                  <a:pt x="500295" y="864334"/>
                </a:lnTo>
                <a:lnTo>
                  <a:pt x="501653" y="886097"/>
                </a:lnTo>
                <a:lnTo>
                  <a:pt x="503012" y="903553"/>
                </a:lnTo>
                <a:lnTo>
                  <a:pt x="503238" y="914209"/>
                </a:lnTo>
                <a:lnTo>
                  <a:pt x="503238" y="929171"/>
                </a:lnTo>
                <a:lnTo>
                  <a:pt x="503012" y="945267"/>
                </a:lnTo>
                <a:lnTo>
                  <a:pt x="502559" y="958869"/>
                </a:lnTo>
                <a:lnTo>
                  <a:pt x="502332" y="964084"/>
                </a:lnTo>
                <a:lnTo>
                  <a:pt x="501653" y="966804"/>
                </a:lnTo>
                <a:lnTo>
                  <a:pt x="499616" y="971565"/>
                </a:lnTo>
                <a:lnTo>
                  <a:pt x="496447" y="978366"/>
                </a:lnTo>
                <a:lnTo>
                  <a:pt x="492146" y="987888"/>
                </a:lnTo>
                <a:lnTo>
                  <a:pt x="486486" y="999676"/>
                </a:lnTo>
                <a:lnTo>
                  <a:pt x="483996" y="1005344"/>
                </a:lnTo>
                <a:lnTo>
                  <a:pt x="481959" y="1009425"/>
                </a:lnTo>
                <a:lnTo>
                  <a:pt x="481053" y="1010558"/>
                </a:lnTo>
                <a:lnTo>
                  <a:pt x="480148" y="1011692"/>
                </a:lnTo>
                <a:lnTo>
                  <a:pt x="479468" y="1012372"/>
                </a:lnTo>
                <a:lnTo>
                  <a:pt x="478789" y="1012598"/>
                </a:lnTo>
                <a:lnTo>
                  <a:pt x="477884" y="1012825"/>
                </a:lnTo>
                <a:lnTo>
                  <a:pt x="477205" y="1012598"/>
                </a:lnTo>
                <a:lnTo>
                  <a:pt x="476525" y="1012145"/>
                </a:lnTo>
                <a:lnTo>
                  <a:pt x="475620" y="1011465"/>
                </a:lnTo>
                <a:lnTo>
                  <a:pt x="474262" y="1009198"/>
                </a:lnTo>
                <a:lnTo>
                  <a:pt x="472451" y="1006251"/>
                </a:lnTo>
                <a:lnTo>
                  <a:pt x="469055" y="1002170"/>
                </a:lnTo>
                <a:lnTo>
                  <a:pt x="464301" y="996956"/>
                </a:lnTo>
                <a:lnTo>
                  <a:pt x="458189" y="990381"/>
                </a:lnTo>
                <a:lnTo>
                  <a:pt x="451624" y="983580"/>
                </a:lnTo>
                <a:lnTo>
                  <a:pt x="438720" y="970885"/>
                </a:lnTo>
                <a:lnTo>
                  <a:pt x="430118" y="962723"/>
                </a:lnTo>
                <a:lnTo>
                  <a:pt x="428081" y="960456"/>
                </a:lnTo>
                <a:lnTo>
                  <a:pt x="426722" y="958189"/>
                </a:lnTo>
                <a:lnTo>
                  <a:pt x="425591" y="955922"/>
                </a:lnTo>
                <a:lnTo>
                  <a:pt x="424911" y="952975"/>
                </a:lnTo>
                <a:lnTo>
                  <a:pt x="424459" y="949575"/>
                </a:lnTo>
                <a:lnTo>
                  <a:pt x="424006" y="945494"/>
                </a:lnTo>
                <a:lnTo>
                  <a:pt x="423553" y="934839"/>
                </a:lnTo>
                <a:lnTo>
                  <a:pt x="422421" y="913528"/>
                </a:lnTo>
                <a:lnTo>
                  <a:pt x="420837" y="882470"/>
                </a:lnTo>
                <a:lnTo>
                  <a:pt x="419252" y="852318"/>
                </a:lnTo>
                <a:lnTo>
                  <a:pt x="418120" y="834409"/>
                </a:lnTo>
                <a:lnTo>
                  <a:pt x="416536" y="816272"/>
                </a:lnTo>
                <a:lnTo>
                  <a:pt x="416309" y="811501"/>
                </a:lnTo>
                <a:lnTo>
                  <a:pt x="416309" y="809471"/>
                </a:lnTo>
                <a:lnTo>
                  <a:pt x="416174" y="808659"/>
                </a:lnTo>
                <a:lnTo>
                  <a:pt x="416308" y="811489"/>
                </a:lnTo>
                <a:lnTo>
                  <a:pt x="416309" y="811501"/>
                </a:lnTo>
                <a:lnTo>
                  <a:pt x="416309" y="811511"/>
                </a:lnTo>
                <a:lnTo>
                  <a:pt x="415856" y="813778"/>
                </a:lnTo>
                <a:lnTo>
                  <a:pt x="415177" y="816045"/>
                </a:lnTo>
                <a:lnTo>
                  <a:pt x="414045" y="818993"/>
                </a:lnTo>
                <a:lnTo>
                  <a:pt x="412913" y="820126"/>
                </a:lnTo>
                <a:lnTo>
                  <a:pt x="412008" y="821486"/>
                </a:lnTo>
                <a:lnTo>
                  <a:pt x="410197" y="823527"/>
                </a:lnTo>
                <a:lnTo>
                  <a:pt x="408612" y="824433"/>
                </a:lnTo>
                <a:lnTo>
                  <a:pt x="407933" y="824887"/>
                </a:lnTo>
                <a:lnTo>
                  <a:pt x="407707" y="824887"/>
                </a:lnTo>
                <a:lnTo>
                  <a:pt x="407254" y="824660"/>
                </a:lnTo>
                <a:lnTo>
                  <a:pt x="406575" y="823980"/>
                </a:lnTo>
                <a:lnTo>
                  <a:pt x="405896" y="822620"/>
                </a:lnTo>
                <a:lnTo>
                  <a:pt x="404538" y="821033"/>
                </a:lnTo>
                <a:lnTo>
                  <a:pt x="403179" y="819219"/>
                </a:lnTo>
                <a:lnTo>
                  <a:pt x="401142" y="817859"/>
                </a:lnTo>
                <a:lnTo>
                  <a:pt x="399784" y="817179"/>
                </a:lnTo>
                <a:lnTo>
                  <a:pt x="397973" y="816952"/>
                </a:lnTo>
                <a:lnTo>
                  <a:pt x="397746" y="816272"/>
                </a:lnTo>
                <a:lnTo>
                  <a:pt x="397520" y="815365"/>
                </a:lnTo>
                <a:lnTo>
                  <a:pt x="397520" y="810151"/>
                </a:lnTo>
                <a:lnTo>
                  <a:pt x="397067" y="795415"/>
                </a:lnTo>
                <a:lnTo>
                  <a:pt x="396388" y="772291"/>
                </a:lnTo>
                <a:lnTo>
                  <a:pt x="395482" y="747581"/>
                </a:lnTo>
                <a:lnTo>
                  <a:pt x="395256" y="727631"/>
                </a:lnTo>
                <a:lnTo>
                  <a:pt x="395256" y="615638"/>
                </a:lnTo>
                <a:lnTo>
                  <a:pt x="395030" y="508634"/>
                </a:lnTo>
                <a:lnTo>
                  <a:pt x="395030" y="501153"/>
                </a:lnTo>
                <a:lnTo>
                  <a:pt x="395256" y="495712"/>
                </a:lnTo>
                <a:lnTo>
                  <a:pt x="396388" y="490497"/>
                </a:lnTo>
                <a:lnTo>
                  <a:pt x="398425" y="482789"/>
                </a:lnTo>
                <a:lnTo>
                  <a:pt x="399331" y="478482"/>
                </a:lnTo>
                <a:lnTo>
                  <a:pt x="399784" y="475081"/>
                </a:lnTo>
                <a:lnTo>
                  <a:pt x="400915" y="469414"/>
                </a:lnTo>
                <a:lnTo>
                  <a:pt x="401595" y="464200"/>
                </a:lnTo>
                <a:lnTo>
                  <a:pt x="402726" y="461026"/>
                </a:lnTo>
                <a:lnTo>
                  <a:pt x="403632" y="457172"/>
                </a:lnTo>
                <a:lnTo>
                  <a:pt x="404085" y="454905"/>
                </a:lnTo>
                <a:lnTo>
                  <a:pt x="404311" y="453318"/>
                </a:lnTo>
                <a:lnTo>
                  <a:pt x="404538" y="451504"/>
                </a:lnTo>
                <a:lnTo>
                  <a:pt x="404311" y="449691"/>
                </a:lnTo>
                <a:lnTo>
                  <a:pt x="404085" y="448104"/>
                </a:lnTo>
                <a:lnTo>
                  <a:pt x="403632" y="446743"/>
                </a:lnTo>
                <a:lnTo>
                  <a:pt x="402726" y="443796"/>
                </a:lnTo>
                <a:lnTo>
                  <a:pt x="401142" y="441302"/>
                </a:lnTo>
                <a:lnTo>
                  <a:pt x="399784" y="439035"/>
                </a:lnTo>
                <a:lnTo>
                  <a:pt x="398652" y="437222"/>
                </a:lnTo>
                <a:lnTo>
                  <a:pt x="397973" y="435408"/>
                </a:lnTo>
                <a:lnTo>
                  <a:pt x="397520" y="433368"/>
                </a:lnTo>
                <a:lnTo>
                  <a:pt x="396614" y="431327"/>
                </a:lnTo>
                <a:lnTo>
                  <a:pt x="395482" y="429514"/>
                </a:lnTo>
                <a:lnTo>
                  <a:pt x="394124" y="427020"/>
                </a:lnTo>
                <a:lnTo>
                  <a:pt x="390502" y="422033"/>
                </a:lnTo>
                <a:lnTo>
                  <a:pt x="386427" y="416818"/>
                </a:lnTo>
                <a:lnTo>
                  <a:pt x="382353" y="411604"/>
                </a:lnTo>
                <a:lnTo>
                  <a:pt x="380542" y="409110"/>
                </a:lnTo>
                <a:lnTo>
                  <a:pt x="379410" y="406843"/>
                </a:lnTo>
                <a:lnTo>
                  <a:pt x="378504" y="404803"/>
                </a:lnTo>
                <a:lnTo>
                  <a:pt x="377825" y="402989"/>
                </a:lnTo>
                <a:lnTo>
                  <a:pt x="377825" y="401402"/>
                </a:lnTo>
                <a:lnTo>
                  <a:pt x="378051" y="399815"/>
                </a:lnTo>
                <a:lnTo>
                  <a:pt x="382126" y="389840"/>
                </a:lnTo>
                <a:lnTo>
                  <a:pt x="384390" y="384173"/>
                </a:lnTo>
                <a:lnTo>
                  <a:pt x="386201" y="380319"/>
                </a:lnTo>
                <a:lnTo>
                  <a:pt x="386654" y="379865"/>
                </a:lnTo>
                <a:lnTo>
                  <a:pt x="387106" y="379412"/>
                </a:lnTo>
                <a:lnTo>
                  <a:pt x="388917" y="378732"/>
                </a:lnTo>
                <a:lnTo>
                  <a:pt x="390955" y="378279"/>
                </a:lnTo>
                <a:lnTo>
                  <a:pt x="393219" y="378279"/>
                </a:lnTo>
                <a:lnTo>
                  <a:pt x="397973" y="378279"/>
                </a:lnTo>
                <a:lnTo>
                  <a:pt x="401595" y="378505"/>
                </a:lnTo>
                <a:lnTo>
                  <a:pt x="405669" y="378279"/>
                </a:lnTo>
                <a:lnTo>
                  <a:pt x="411555" y="377825"/>
                </a:lnTo>
                <a:close/>
                <a:moveTo>
                  <a:pt x="325154" y="307975"/>
                </a:moveTo>
                <a:lnTo>
                  <a:pt x="322661" y="312964"/>
                </a:lnTo>
                <a:lnTo>
                  <a:pt x="320394" y="317727"/>
                </a:lnTo>
                <a:lnTo>
                  <a:pt x="317901" y="322489"/>
                </a:lnTo>
                <a:lnTo>
                  <a:pt x="316768" y="324984"/>
                </a:lnTo>
                <a:lnTo>
                  <a:pt x="315181" y="328159"/>
                </a:lnTo>
                <a:lnTo>
                  <a:pt x="312688" y="335870"/>
                </a:lnTo>
                <a:lnTo>
                  <a:pt x="308835" y="347209"/>
                </a:lnTo>
                <a:lnTo>
                  <a:pt x="312688" y="357188"/>
                </a:lnTo>
                <a:lnTo>
                  <a:pt x="321074" y="379413"/>
                </a:lnTo>
                <a:lnTo>
                  <a:pt x="330593" y="403452"/>
                </a:lnTo>
                <a:lnTo>
                  <a:pt x="334673" y="413204"/>
                </a:lnTo>
                <a:lnTo>
                  <a:pt x="337393" y="419327"/>
                </a:lnTo>
                <a:lnTo>
                  <a:pt x="339432" y="422955"/>
                </a:lnTo>
                <a:lnTo>
                  <a:pt x="341019" y="426811"/>
                </a:lnTo>
                <a:lnTo>
                  <a:pt x="342605" y="430439"/>
                </a:lnTo>
                <a:lnTo>
                  <a:pt x="343285" y="433614"/>
                </a:lnTo>
                <a:lnTo>
                  <a:pt x="343739" y="437016"/>
                </a:lnTo>
                <a:lnTo>
                  <a:pt x="343965" y="440191"/>
                </a:lnTo>
                <a:lnTo>
                  <a:pt x="343739" y="443366"/>
                </a:lnTo>
                <a:lnTo>
                  <a:pt x="343059" y="446314"/>
                </a:lnTo>
                <a:lnTo>
                  <a:pt x="340339" y="457427"/>
                </a:lnTo>
                <a:lnTo>
                  <a:pt x="334673" y="481693"/>
                </a:lnTo>
                <a:lnTo>
                  <a:pt x="319034" y="554038"/>
                </a:lnTo>
                <a:lnTo>
                  <a:pt x="301809" y="630464"/>
                </a:lnTo>
                <a:lnTo>
                  <a:pt x="295236" y="660173"/>
                </a:lnTo>
                <a:lnTo>
                  <a:pt x="292290" y="671059"/>
                </a:lnTo>
                <a:lnTo>
                  <a:pt x="290703" y="678543"/>
                </a:lnTo>
                <a:lnTo>
                  <a:pt x="285491" y="696686"/>
                </a:lnTo>
                <a:lnTo>
                  <a:pt x="284131" y="703036"/>
                </a:lnTo>
                <a:lnTo>
                  <a:pt x="282998" y="708479"/>
                </a:lnTo>
                <a:lnTo>
                  <a:pt x="282544" y="713695"/>
                </a:lnTo>
                <a:lnTo>
                  <a:pt x="282318" y="718911"/>
                </a:lnTo>
                <a:lnTo>
                  <a:pt x="282091" y="733425"/>
                </a:lnTo>
                <a:lnTo>
                  <a:pt x="282091" y="742497"/>
                </a:lnTo>
                <a:lnTo>
                  <a:pt x="281411" y="751568"/>
                </a:lnTo>
                <a:lnTo>
                  <a:pt x="280731" y="760186"/>
                </a:lnTo>
                <a:lnTo>
                  <a:pt x="280051" y="768577"/>
                </a:lnTo>
                <a:lnTo>
                  <a:pt x="278691" y="776741"/>
                </a:lnTo>
                <a:lnTo>
                  <a:pt x="277105" y="783772"/>
                </a:lnTo>
                <a:lnTo>
                  <a:pt x="275745" y="790348"/>
                </a:lnTo>
                <a:lnTo>
                  <a:pt x="273705" y="796018"/>
                </a:lnTo>
                <a:lnTo>
                  <a:pt x="272345" y="799420"/>
                </a:lnTo>
                <a:lnTo>
                  <a:pt x="271665" y="802822"/>
                </a:lnTo>
                <a:lnTo>
                  <a:pt x="270759" y="805543"/>
                </a:lnTo>
                <a:lnTo>
                  <a:pt x="270305" y="808264"/>
                </a:lnTo>
                <a:lnTo>
                  <a:pt x="269852" y="813480"/>
                </a:lnTo>
                <a:lnTo>
                  <a:pt x="269625" y="818243"/>
                </a:lnTo>
                <a:lnTo>
                  <a:pt x="269625" y="823005"/>
                </a:lnTo>
                <a:lnTo>
                  <a:pt x="269399" y="827768"/>
                </a:lnTo>
                <a:lnTo>
                  <a:pt x="269172" y="830489"/>
                </a:lnTo>
                <a:lnTo>
                  <a:pt x="268492" y="833211"/>
                </a:lnTo>
                <a:lnTo>
                  <a:pt x="267812" y="836159"/>
                </a:lnTo>
                <a:lnTo>
                  <a:pt x="267132" y="839561"/>
                </a:lnTo>
                <a:lnTo>
                  <a:pt x="265999" y="842963"/>
                </a:lnTo>
                <a:lnTo>
                  <a:pt x="265319" y="846818"/>
                </a:lnTo>
                <a:lnTo>
                  <a:pt x="263733" y="854982"/>
                </a:lnTo>
                <a:lnTo>
                  <a:pt x="262826" y="863600"/>
                </a:lnTo>
                <a:lnTo>
                  <a:pt x="261919" y="873125"/>
                </a:lnTo>
                <a:lnTo>
                  <a:pt x="261013" y="883104"/>
                </a:lnTo>
                <a:lnTo>
                  <a:pt x="259653" y="893763"/>
                </a:lnTo>
                <a:lnTo>
                  <a:pt x="258066" y="904422"/>
                </a:lnTo>
                <a:lnTo>
                  <a:pt x="256933" y="909864"/>
                </a:lnTo>
                <a:lnTo>
                  <a:pt x="255573" y="915534"/>
                </a:lnTo>
                <a:lnTo>
                  <a:pt x="249681" y="940707"/>
                </a:lnTo>
                <a:lnTo>
                  <a:pt x="242428" y="967922"/>
                </a:lnTo>
                <a:lnTo>
                  <a:pt x="239481" y="980848"/>
                </a:lnTo>
                <a:lnTo>
                  <a:pt x="236762" y="992188"/>
                </a:lnTo>
                <a:lnTo>
                  <a:pt x="234722" y="1001713"/>
                </a:lnTo>
                <a:lnTo>
                  <a:pt x="233589" y="1008289"/>
                </a:lnTo>
                <a:lnTo>
                  <a:pt x="233362" y="1012598"/>
                </a:lnTo>
                <a:lnTo>
                  <a:pt x="233362" y="1015547"/>
                </a:lnTo>
                <a:lnTo>
                  <a:pt x="233589" y="1016907"/>
                </a:lnTo>
                <a:lnTo>
                  <a:pt x="234269" y="1017588"/>
                </a:lnTo>
                <a:lnTo>
                  <a:pt x="234722" y="1018268"/>
                </a:lnTo>
                <a:lnTo>
                  <a:pt x="235402" y="1018948"/>
                </a:lnTo>
                <a:lnTo>
                  <a:pt x="236082" y="1019402"/>
                </a:lnTo>
                <a:lnTo>
                  <a:pt x="237215" y="1019629"/>
                </a:lnTo>
                <a:lnTo>
                  <a:pt x="239935" y="1019856"/>
                </a:lnTo>
                <a:lnTo>
                  <a:pt x="247641" y="1019629"/>
                </a:lnTo>
                <a:lnTo>
                  <a:pt x="256027" y="1019856"/>
                </a:lnTo>
                <a:lnTo>
                  <a:pt x="261693" y="1020082"/>
                </a:lnTo>
                <a:lnTo>
                  <a:pt x="265546" y="1020082"/>
                </a:lnTo>
                <a:lnTo>
                  <a:pt x="266906" y="1020082"/>
                </a:lnTo>
                <a:lnTo>
                  <a:pt x="267812" y="1019629"/>
                </a:lnTo>
                <a:lnTo>
                  <a:pt x="268945" y="1019629"/>
                </a:lnTo>
                <a:lnTo>
                  <a:pt x="270305" y="1019629"/>
                </a:lnTo>
                <a:lnTo>
                  <a:pt x="274158" y="1019856"/>
                </a:lnTo>
                <a:lnTo>
                  <a:pt x="279371" y="1020309"/>
                </a:lnTo>
                <a:lnTo>
                  <a:pt x="293877" y="1025298"/>
                </a:lnTo>
                <a:lnTo>
                  <a:pt x="326967" y="1026886"/>
                </a:lnTo>
                <a:lnTo>
                  <a:pt x="351898" y="1028247"/>
                </a:lnTo>
                <a:lnTo>
                  <a:pt x="366857" y="1028700"/>
                </a:lnTo>
                <a:lnTo>
                  <a:pt x="369803" y="1028473"/>
                </a:lnTo>
                <a:lnTo>
                  <a:pt x="372296" y="1028020"/>
                </a:lnTo>
                <a:lnTo>
                  <a:pt x="374563" y="1026886"/>
                </a:lnTo>
                <a:lnTo>
                  <a:pt x="376602" y="1025752"/>
                </a:lnTo>
                <a:lnTo>
                  <a:pt x="380909" y="1022577"/>
                </a:lnTo>
                <a:lnTo>
                  <a:pt x="383175" y="1021216"/>
                </a:lnTo>
                <a:lnTo>
                  <a:pt x="385442" y="1019629"/>
                </a:lnTo>
                <a:lnTo>
                  <a:pt x="387028" y="1019175"/>
                </a:lnTo>
                <a:lnTo>
                  <a:pt x="388615" y="1018722"/>
                </a:lnTo>
                <a:lnTo>
                  <a:pt x="391561" y="1018268"/>
                </a:lnTo>
                <a:lnTo>
                  <a:pt x="395187" y="1018268"/>
                </a:lnTo>
                <a:lnTo>
                  <a:pt x="398814" y="1018722"/>
                </a:lnTo>
                <a:lnTo>
                  <a:pt x="402440" y="1019175"/>
                </a:lnTo>
                <a:lnTo>
                  <a:pt x="406066" y="1019856"/>
                </a:lnTo>
                <a:lnTo>
                  <a:pt x="412866" y="1021670"/>
                </a:lnTo>
                <a:lnTo>
                  <a:pt x="418985" y="1022577"/>
                </a:lnTo>
                <a:lnTo>
                  <a:pt x="421705" y="1023257"/>
                </a:lnTo>
                <a:lnTo>
                  <a:pt x="423971" y="1023938"/>
                </a:lnTo>
                <a:lnTo>
                  <a:pt x="426011" y="1025072"/>
                </a:lnTo>
                <a:lnTo>
                  <a:pt x="427824" y="1026432"/>
                </a:lnTo>
                <a:lnTo>
                  <a:pt x="428504" y="1027339"/>
                </a:lnTo>
                <a:lnTo>
                  <a:pt x="429184" y="1028247"/>
                </a:lnTo>
                <a:lnTo>
                  <a:pt x="429638" y="1029154"/>
                </a:lnTo>
                <a:lnTo>
                  <a:pt x="429864" y="1030514"/>
                </a:lnTo>
                <a:lnTo>
                  <a:pt x="430317" y="1031875"/>
                </a:lnTo>
                <a:lnTo>
                  <a:pt x="430771" y="1032782"/>
                </a:lnTo>
                <a:lnTo>
                  <a:pt x="431677" y="1033463"/>
                </a:lnTo>
                <a:lnTo>
                  <a:pt x="432357" y="1033916"/>
                </a:lnTo>
                <a:lnTo>
                  <a:pt x="433717" y="1034370"/>
                </a:lnTo>
                <a:lnTo>
                  <a:pt x="434624" y="1034370"/>
                </a:lnTo>
                <a:lnTo>
                  <a:pt x="437344" y="1034370"/>
                </a:lnTo>
                <a:lnTo>
                  <a:pt x="444370" y="1033916"/>
                </a:lnTo>
                <a:lnTo>
                  <a:pt x="447769" y="1033916"/>
                </a:lnTo>
                <a:lnTo>
                  <a:pt x="451622" y="1034143"/>
                </a:lnTo>
                <a:lnTo>
                  <a:pt x="457288" y="1035050"/>
                </a:lnTo>
                <a:lnTo>
                  <a:pt x="465448" y="1036184"/>
                </a:lnTo>
                <a:lnTo>
                  <a:pt x="488112" y="1038452"/>
                </a:lnTo>
                <a:lnTo>
                  <a:pt x="510550" y="1040720"/>
                </a:lnTo>
                <a:lnTo>
                  <a:pt x="519616" y="1041173"/>
                </a:lnTo>
                <a:lnTo>
                  <a:pt x="525736" y="1041400"/>
                </a:lnTo>
                <a:lnTo>
                  <a:pt x="531175" y="1041173"/>
                </a:lnTo>
                <a:lnTo>
                  <a:pt x="537748" y="1040720"/>
                </a:lnTo>
                <a:lnTo>
                  <a:pt x="552253" y="1039132"/>
                </a:lnTo>
                <a:lnTo>
                  <a:pt x="565172" y="1037318"/>
                </a:lnTo>
                <a:lnTo>
                  <a:pt x="569932" y="1036638"/>
                </a:lnTo>
                <a:lnTo>
                  <a:pt x="572425" y="1036184"/>
                </a:lnTo>
                <a:lnTo>
                  <a:pt x="576504" y="1034823"/>
                </a:lnTo>
                <a:lnTo>
                  <a:pt x="577637" y="1034370"/>
                </a:lnTo>
                <a:lnTo>
                  <a:pt x="578771" y="1033916"/>
                </a:lnTo>
                <a:lnTo>
                  <a:pt x="579677" y="1032782"/>
                </a:lnTo>
                <a:lnTo>
                  <a:pt x="580811" y="1031648"/>
                </a:lnTo>
                <a:lnTo>
                  <a:pt x="583757" y="1026659"/>
                </a:lnTo>
                <a:lnTo>
                  <a:pt x="584664" y="1025072"/>
                </a:lnTo>
                <a:lnTo>
                  <a:pt x="585570" y="1023257"/>
                </a:lnTo>
                <a:lnTo>
                  <a:pt x="586250" y="1021443"/>
                </a:lnTo>
                <a:lnTo>
                  <a:pt x="586477" y="1019629"/>
                </a:lnTo>
                <a:lnTo>
                  <a:pt x="587383" y="1015773"/>
                </a:lnTo>
                <a:lnTo>
                  <a:pt x="587610" y="1012372"/>
                </a:lnTo>
                <a:lnTo>
                  <a:pt x="587837" y="1005114"/>
                </a:lnTo>
                <a:lnTo>
                  <a:pt x="588063" y="1001939"/>
                </a:lnTo>
                <a:lnTo>
                  <a:pt x="588970" y="998538"/>
                </a:lnTo>
                <a:lnTo>
                  <a:pt x="589423" y="997177"/>
                </a:lnTo>
                <a:lnTo>
                  <a:pt x="589876" y="995136"/>
                </a:lnTo>
                <a:lnTo>
                  <a:pt x="590330" y="989920"/>
                </a:lnTo>
                <a:lnTo>
                  <a:pt x="590556" y="984250"/>
                </a:lnTo>
                <a:lnTo>
                  <a:pt x="590556" y="977673"/>
                </a:lnTo>
                <a:lnTo>
                  <a:pt x="590783" y="964066"/>
                </a:lnTo>
                <a:lnTo>
                  <a:pt x="591236" y="958170"/>
                </a:lnTo>
                <a:lnTo>
                  <a:pt x="591916" y="952500"/>
                </a:lnTo>
                <a:lnTo>
                  <a:pt x="592143" y="948418"/>
                </a:lnTo>
                <a:lnTo>
                  <a:pt x="592596" y="941388"/>
                </a:lnTo>
                <a:lnTo>
                  <a:pt x="593956" y="920297"/>
                </a:lnTo>
                <a:lnTo>
                  <a:pt x="596449" y="861106"/>
                </a:lnTo>
                <a:lnTo>
                  <a:pt x="599169" y="801007"/>
                </a:lnTo>
                <a:lnTo>
                  <a:pt x="600302" y="779009"/>
                </a:lnTo>
                <a:lnTo>
                  <a:pt x="600755" y="766536"/>
                </a:lnTo>
                <a:lnTo>
                  <a:pt x="601435" y="756330"/>
                </a:lnTo>
                <a:lnTo>
                  <a:pt x="601662" y="752929"/>
                </a:lnTo>
                <a:lnTo>
                  <a:pt x="601435" y="749754"/>
                </a:lnTo>
                <a:lnTo>
                  <a:pt x="601209" y="747032"/>
                </a:lnTo>
                <a:lnTo>
                  <a:pt x="600529" y="744538"/>
                </a:lnTo>
                <a:lnTo>
                  <a:pt x="599396" y="742043"/>
                </a:lnTo>
                <a:lnTo>
                  <a:pt x="598036" y="738868"/>
                </a:lnTo>
                <a:lnTo>
                  <a:pt x="597129" y="737054"/>
                </a:lnTo>
                <a:lnTo>
                  <a:pt x="596676" y="735239"/>
                </a:lnTo>
                <a:lnTo>
                  <a:pt x="596449" y="733198"/>
                </a:lnTo>
                <a:lnTo>
                  <a:pt x="596223" y="730930"/>
                </a:lnTo>
                <a:lnTo>
                  <a:pt x="596223" y="725941"/>
                </a:lnTo>
                <a:lnTo>
                  <a:pt x="596676" y="721179"/>
                </a:lnTo>
                <a:lnTo>
                  <a:pt x="597129" y="716189"/>
                </a:lnTo>
                <a:lnTo>
                  <a:pt x="598036" y="710973"/>
                </a:lnTo>
                <a:lnTo>
                  <a:pt x="599396" y="701902"/>
                </a:lnTo>
                <a:lnTo>
                  <a:pt x="599396" y="699634"/>
                </a:lnTo>
                <a:lnTo>
                  <a:pt x="599396" y="696686"/>
                </a:lnTo>
                <a:lnTo>
                  <a:pt x="598942" y="693057"/>
                </a:lnTo>
                <a:lnTo>
                  <a:pt x="598262" y="688975"/>
                </a:lnTo>
                <a:lnTo>
                  <a:pt x="596223" y="680130"/>
                </a:lnTo>
                <a:lnTo>
                  <a:pt x="593729" y="670379"/>
                </a:lnTo>
                <a:lnTo>
                  <a:pt x="590556" y="660627"/>
                </a:lnTo>
                <a:lnTo>
                  <a:pt x="587383" y="651555"/>
                </a:lnTo>
                <a:lnTo>
                  <a:pt x="585570" y="647473"/>
                </a:lnTo>
                <a:lnTo>
                  <a:pt x="583757" y="643618"/>
                </a:lnTo>
                <a:lnTo>
                  <a:pt x="582170" y="640670"/>
                </a:lnTo>
                <a:lnTo>
                  <a:pt x="580357" y="638175"/>
                </a:lnTo>
                <a:lnTo>
                  <a:pt x="578544" y="634773"/>
                </a:lnTo>
                <a:lnTo>
                  <a:pt x="575598" y="629557"/>
                </a:lnTo>
                <a:lnTo>
                  <a:pt x="568118" y="614136"/>
                </a:lnTo>
                <a:lnTo>
                  <a:pt x="558373" y="593498"/>
                </a:lnTo>
                <a:lnTo>
                  <a:pt x="548400" y="570820"/>
                </a:lnTo>
                <a:lnTo>
                  <a:pt x="538428" y="547234"/>
                </a:lnTo>
                <a:lnTo>
                  <a:pt x="533895" y="535895"/>
                </a:lnTo>
                <a:lnTo>
                  <a:pt x="529589" y="525689"/>
                </a:lnTo>
                <a:lnTo>
                  <a:pt x="525962" y="515938"/>
                </a:lnTo>
                <a:lnTo>
                  <a:pt x="523242" y="507773"/>
                </a:lnTo>
                <a:lnTo>
                  <a:pt x="521203" y="501197"/>
                </a:lnTo>
                <a:lnTo>
                  <a:pt x="520296" y="496207"/>
                </a:lnTo>
                <a:lnTo>
                  <a:pt x="519616" y="492352"/>
                </a:lnTo>
                <a:lnTo>
                  <a:pt x="518709" y="488270"/>
                </a:lnTo>
                <a:lnTo>
                  <a:pt x="517350" y="483961"/>
                </a:lnTo>
                <a:lnTo>
                  <a:pt x="515990" y="480105"/>
                </a:lnTo>
                <a:lnTo>
                  <a:pt x="512590" y="471488"/>
                </a:lnTo>
                <a:lnTo>
                  <a:pt x="508737" y="463097"/>
                </a:lnTo>
                <a:lnTo>
                  <a:pt x="505111" y="455159"/>
                </a:lnTo>
                <a:lnTo>
                  <a:pt x="501031" y="448129"/>
                </a:lnTo>
                <a:lnTo>
                  <a:pt x="497405" y="442005"/>
                </a:lnTo>
                <a:lnTo>
                  <a:pt x="494458" y="437243"/>
                </a:lnTo>
                <a:lnTo>
                  <a:pt x="488112" y="427038"/>
                </a:lnTo>
                <a:lnTo>
                  <a:pt x="484486" y="420914"/>
                </a:lnTo>
                <a:lnTo>
                  <a:pt x="481313" y="414338"/>
                </a:lnTo>
                <a:lnTo>
                  <a:pt x="477913" y="407534"/>
                </a:lnTo>
                <a:lnTo>
                  <a:pt x="476780" y="404359"/>
                </a:lnTo>
                <a:lnTo>
                  <a:pt x="475647" y="400730"/>
                </a:lnTo>
                <a:lnTo>
                  <a:pt x="474740" y="397329"/>
                </a:lnTo>
                <a:lnTo>
                  <a:pt x="473834" y="394154"/>
                </a:lnTo>
                <a:lnTo>
                  <a:pt x="473380" y="390752"/>
                </a:lnTo>
                <a:lnTo>
                  <a:pt x="473154" y="387804"/>
                </a:lnTo>
                <a:lnTo>
                  <a:pt x="472927" y="368754"/>
                </a:lnTo>
                <a:lnTo>
                  <a:pt x="473380" y="362630"/>
                </a:lnTo>
                <a:lnTo>
                  <a:pt x="474060" y="352879"/>
                </a:lnTo>
                <a:lnTo>
                  <a:pt x="475647" y="340179"/>
                </a:lnTo>
                <a:lnTo>
                  <a:pt x="473834" y="337911"/>
                </a:lnTo>
                <a:lnTo>
                  <a:pt x="472700" y="335643"/>
                </a:lnTo>
                <a:lnTo>
                  <a:pt x="472020" y="333602"/>
                </a:lnTo>
                <a:lnTo>
                  <a:pt x="471567" y="331561"/>
                </a:lnTo>
                <a:lnTo>
                  <a:pt x="471340" y="328839"/>
                </a:lnTo>
                <a:lnTo>
                  <a:pt x="471114" y="327705"/>
                </a:lnTo>
                <a:lnTo>
                  <a:pt x="470434" y="327025"/>
                </a:lnTo>
                <a:lnTo>
                  <a:pt x="469527" y="326798"/>
                </a:lnTo>
                <a:lnTo>
                  <a:pt x="468621" y="326798"/>
                </a:lnTo>
                <a:lnTo>
                  <a:pt x="467261" y="327025"/>
                </a:lnTo>
                <a:lnTo>
                  <a:pt x="466128" y="329747"/>
                </a:lnTo>
                <a:lnTo>
                  <a:pt x="464541" y="332468"/>
                </a:lnTo>
                <a:lnTo>
                  <a:pt x="462501" y="336097"/>
                </a:lnTo>
                <a:lnTo>
                  <a:pt x="460915" y="338138"/>
                </a:lnTo>
                <a:lnTo>
                  <a:pt x="458422" y="340405"/>
                </a:lnTo>
                <a:lnTo>
                  <a:pt x="455249" y="343127"/>
                </a:lnTo>
                <a:lnTo>
                  <a:pt x="451396" y="346075"/>
                </a:lnTo>
                <a:lnTo>
                  <a:pt x="447316" y="349023"/>
                </a:lnTo>
                <a:lnTo>
                  <a:pt x="442783" y="351745"/>
                </a:lnTo>
                <a:lnTo>
                  <a:pt x="438023" y="354693"/>
                </a:lnTo>
                <a:lnTo>
                  <a:pt x="433037" y="357188"/>
                </a:lnTo>
                <a:lnTo>
                  <a:pt x="427824" y="359229"/>
                </a:lnTo>
                <a:lnTo>
                  <a:pt x="421705" y="361497"/>
                </a:lnTo>
                <a:lnTo>
                  <a:pt x="415132" y="363311"/>
                </a:lnTo>
                <a:lnTo>
                  <a:pt x="408559" y="364672"/>
                </a:lnTo>
                <a:lnTo>
                  <a:pt x="402213" y="366032"/>
                </a:lnTo>
                <a:lnTo>
                  <a:pt x="396321" y="366939"/>
                </a:lnTo>
                <a:lnTo>
                  <a:pt x="391334" y="367620"/>
                </a:lnTo>
                <a:lnTo>
                  <a:pt x="387481" y="367393"/>
                </a:lnTo>
                <a:lnTo>
                  <a:pt x="384082" y="366713"/>
                </a:lnTo>
                <a:lnTo>
                  <a:pt x="379549" y="366032"/>
                </a:lnTo>
                <a:lnTo>
                  <a:pt x="369576" y="363311"/>
                </a:lnTo>
                <a:lnTo>
                  <a:pt x="359377" y="359909"/>
                </a:lnTo>
                <a:lnTo>
                  <a:pt x="351671" y="357188"/>
                </a:lnTo>
                <a:lnTo>
                  <a:pt x="350765" y="356734"/>
                </a:lnTo>
                <a:lnTo>
                  <a:pt x="350085" y="355827"/>
                </a:lnTo>
                <a:lnTo>
                  <a:pt x="348272" y="353786"/>
                </a:lnTo>
                <a:lnTo>
                  <a:pt x="346232" y="351291"/>
                </a:lnTo>
                <a:lnTo>
                  <a:pt x="343965" y="348116"/>
                </a:lnTo>
                <a:lnTo>
                  <a:pt x="339659" y="340179"/>
                </a:lnTo>
                <a:lnTo>
                  <a:pt x="335353" y="331334"/>
                </a:lnTo>
                <a:lnTo>
                  <a:pt x="331273" y="322716"/>
                </a:lnTo>
                <a:lnTo>
                  <a:pt x="328100" y="315232"/>
                </a:lnTo>
                <a:lnTo>
                  <a:pt x="325154" y="307975"/>
                </a:lnTo>
                <a:close/>
                <a:moveTo>
                  <a:pt x="1114989" y="80962"/>
                </a:moveTo>
                <a:lnTo>
                  <a:pt x="1121114" y="80962"/>
                </a:lnTo>
                <a:lnTo>
                  <a:pt x="1127012" y="81189"/>
                </a:lnTo>
                <a:lnTo>
                  <a:pt x="1133137" y="81416"/>
                </a:lnTo>
                <a:lnTo>
                  <a:pt x="1139262" y="81870"/>
                </a:lnTo>
                <a:lnTo>
                  <a:pt x="1144934" y="82550"/>
                </a:lnTo>
                <a:lnTo>
                  <a:pt x="1150378" y="83685"/>
                </a:lnTo>
                <a:lnTo>
                  <a:pt x="1155142" y="85046"/>
                </a:lnTo>
                <a:lnTo>
                  <a:pt x="1159906" y="86181"/>
                </a:lnTo>
                <a:lnTo>
                  <a:pt x="1163763" y="87996"/>
                </a:lnTo>
                <a:lnTo>
                  <a:pt x="1167846" y="90038"/>
                </a:lnTo>
                <a:lnTo>
                  <a:pt x="1171930" y="92761"/>
                </a:lnTo>
                <a:lnTo>
                  <a:pt x="1176240" y="95938"/>
                </a:lnTo>
                <a:lnTo>
                  <a:pt x="1180777" y="99342"/>
                </a:lnTo>
                <a:lnTo>
                  <a:pt x="1185314" y="103426"/>
                </a:lnTo>
                <a:lnTo>
                  <a:pt x="1189851" y="107510"/>
                </a:lnTo>
                <a:lnTo>
                  <a:pt x="1194615" y="112049"/>
                </a:lnTo>
                <a:lnTo>
                  <a:pt x="1198926" y="116587"/>
                </a:lnTo>
                <a:lnTo>
                  <a:pt x="1203236" y="121125"/>
                </a:lnTo>
                <a:lnTo>
                  <a:pt x="1206866" y="125663"/>
                </a:lnTo>
                <a:lnTo>
                  <a:pt x="1210495" y="130201"/>
                </a:lnTo>
                <a:lnTo>
                  <a:pt x="1213671" y="134966"/>
                </a:lnTo>
                <a:lnTo>
                  <a:pt x="1216393" y="139278"/>
                </a:lnTo>
                <a:lnTo>
                  <a:pt x="1218662" y="142908"/>
                </a:lnTo>
                <a:lnTo>
                  <a:pt x="1220023" y="146766"/>
                </a:lnTo>
                <a:lnTo>
                  <a:pt x="1220931" y="149715"/>
                </a:lnTo>
                <a:lnTo>
                  <a:pt x="1221384" y="153573"/>
                </a:lnTo>
                <a:lnTo>
                  <a:pt x="1221838" y="158792"/>
                </a:lnTo>
                <a:lnTo>
                  <a:pt x="1222745" y="171726"/>
                </a:lnTo>
                <a:lnTo>
                  <a:pt x="1223426" y="187382"/>
                </a:lnTo>
                <a:lnTo>
                  <a:pt x="1223880" y="204627"/>
                </a:lnTo>
                <a:lnTo>
                  <a:pt x="1223880" y="222099"/>
                </a:lnTo>
                <a:lnTo>
                  <a:pt x="1223426" y="237983"/>
                </a:lnTo>
                <a:lnTo>
                  <a:pt x="1223199" y="245244"/>
                </a:lnTo>
                <a:lnTo>
                  <a:pt x="1222292" y="251371"/>
                </a:lnTo>
                <a:lnTo>
                  <a:pt x="1221838" y="256590"/>
                </a:lnTo>
                <a:lnTo>
                  <a:pt x="1220931" y="260674"/>
                </a:lnTo>
                <a:lnTo>
                  <a:pt x="1218889" y="268389"/>
                </a:lnTo>
                <a:lnTo>
                  <a:pt x="1216620" y="278146"/>
                </a:lnTo>
                <a:lnTo>
                  <a:pt x="1214352" y="289037"/>
                </a:lnTo>
                <a:lnTo>
                  <a:pt x="1211403" y="300610"/>
                </a:lnTo>
                <a:lnTo>
                  <a:pt x="1208454" y="311728"/>
                </a:lnTo>
                <a:lnTo>
                  <a:pt x="1206639" y="317174"/>
                </a:lnTo>
                <a:lnTo>
                  <a:pt x="1204824" y="322166"/>
                </a:lnTo>
                <a:lnTo>
                  <a:pt x="1202782" y="326704"/>
                </a:lnTo>
                <a:lnTo>
                  <a:pt x="1200514" y="330789"/>
                </a:lnTo>
                <a:lnTo>
                  <a:pt x="1198245" y="334192"/>
                </a:lnTo>
                <a:lnTo>
                  <a:pt x="1197338" y="335554"/>
                </a:lnTo>
                <a:lnTo>
                  <a:pt x="1195976" y="336915"/>
                </a:lnTo>
                <a:lnTo>
                  <a:pt x="1186675" y="345765"/>
                </a:lnTo>
                <a:lnTo>
                  <a:pt x="1182592" y="349622"/>
                </a:lnTo>
                <a:lnTo>
                  <a:pt x="1178962" y="352799"/>
                </a:lnTo>
                <a:lnTo>
                  <a:pt x="1176013" y="356202"/>
                </a:lnTo>
                <a:lnTo>
                  <a:pt x="1173971" y="358925"/>
                </a:lnTo>
                <a:lnTo>
                  <a:pt x="1173291" y="360514"/>
                </a:lnTo>
                <a:lnTo>
                  <a:pt x="1172837" y="361648"/>
                </a:lnTo>
                <a:lnTo>
                  <a:pt x="1172157" y="363010"/>
                </a:lnTo>
                <a:lnTo>
                  <a:pt x="1172157" y="364371"/>
                </a:lnTo>
                <a:lnTo>
                  <a:pt x="1172157" y="382524"/>
                </a:lnTo>
                <a:lnTo>
                  <a:pt x="1181231" y="385474"/>
                </a:lnTo>
                <a:lnTo>
                  <a:pt x="1198472" y="408618"/>
                </a:lnTo>
                <a:lnTo>
                  <a:pt x="1229324" y="415653"/>
                </a:lnTo>
                <a:lnTo>
                  <a:pt x="1255413" y="422006"/>
                </a:lnTo>
                <a:lnTo>
                  <a:pt x="1277872" y="427906"/>
                </a:lnTo>
                <a:lnTo>
                  <a:pt x="1287853" y="430629"/>
                </a:lnTo>
                <a:lnTo>
                  <a:pt x="1299650" y="434032"/>
                </a:lnTo>
                <a:lnTo>
                  <a:pt x="1312354" y="438117"/>
                </a:lnTo>
                <a:lnTo>
                  <a:pt x="1325511" y="442201"/>
                </a:lnTo>
                <a:lnTo>
                  <a:pt x="1337989" y="446512"/>
                </a:lnTo>
                <a:lnTo>
                  <a:pt x="1349331" y="450597"/>
                </a:lnTo>
                <a:lnTo>
                  <a:pt x="1354095" y="453093"/>
                </a:lnTo>
                <a:lnTo>
                  <a:pt x="1358406" y="454908"/>
                </a:lnTo>
                <a:lnTo>
                  <a:pt x="1362262" y="456950"/>
                </a:lnTo>
                <a:lnTo>
                  <a:pt x="1365211" y="458765"/>
                </a:lnTo>
                <a:lnTo>
                  <a:pt x="1369522" y="462169"/>
                </a:lnTo>
                <a:lnTo>
                  <a:pt x="1372925" y="464892"/>
                </a:lnTo>
                <a:lnTo>
                  <a:pt x="1377462" y="468976"/>
                </a:lnTo>
                <a:lnTo>
                  <a:pt x="1379276" y="470338"/>
                </a:lnTo>
                <a:lnTo>
                  <a:pt x="1380411" y="471018"/>
                </a:lnTo>
                <a:lnTo>
                  <a:pt x="1381999" y="471472"/>
                </a:lnTo>
                <a:lnTo>
                  <a:pt x="1383814" y="471699"/>
                </a:lnTo>
                <a:lnTo>
                  <a:pt x="1384721" y="471699"/>
                </a:lnTo>
                <a:lnTo>
                  <a:pt x="1385855" y="472153"/>
                </a:lnTo>
                <a:lnTo>
                  <a:pt x="1386536" y="472834"/>
                </a:lnTo>
                <a:lnTo>
                  <a:pt x="1387670" y="473514"/>
                </a:lnTo>
                <a:lnTo>
                  <a:pt x="1389031" y="475557"/>
                </a:lnTo>
                <a:lnTo>
                  <a:pt x="1390846" y="478279"/>
                </a:lnTo>
                <a:lnTo>
                  <a:pt x="1392434" y="481683"/>
                </a:lnTo>
                <a:lnTo>
                  <a:pt x="1394022" y="485767"/>
                </a:lnTo>
                <a:lnTo>
                  <a:pt x="1396971" y="494617"/>
                </a:lnTo>
                <a:lnTo>
                  <a:pt x="1397879" y="499155"/>
                </a:lnTo>
                <a:lnTo>
                  <a:pt x="1399467" y="507551"/>
                </a:lnTo>
                <a:lnTo>
                  <a:pt x="1403777" y="533418"/>
                </a:lnTo>
                <a:lnTo>
                  <a:pt x="1409448" y="568362"/>
                </a:lnTo>
                <a:lnTo>
                  <a:pt x="1415347" y="607617"/>
                </a:lnTo>
                <a:lnTo>
                  <a:pt x="1421472" y="647553"/>
                </a:lnTo>
                <a:lnTo>
                  <a:pt x="1426463" y="683632"/>
                </a:lnTo>
                <a:lnTo>
                  <a:pt x="1429865" y="711542"/>
                </a:lnTo>
                <a:lnTo>
                  <a:pt x="1431000" y="721072"/>
                </a:lnTo>
                <a:lnTo>
                  <a:pt x="1431227" y="726971"/>
                </a:lnTo>
                <a:lnTo>
                  <a:pt x="1431000" y="736048"/>
                </a:lnTo>
                <a:lnTo>
                  <a:pt x="1430319" y="746713"/>
                </a:lnTo>
                <a:lnTo>
                  <a:pt x="1428277" y="770538"/>
                </a:lnTo>
                <a:lnTo>
                  <a:pt x="1427597" y="782564"/>
                </a:lnTo>
                <a:lnTo>
                  <a:pt x="1427370" y="793683"/>
                </a:lnTo>
                <a:lnTo>
                  <a:pt x="1427370" y="798902"/>
                </a:lnTo>
                <a:lnTo>
                  <a:pt x="1427597" y="803667"/>
                </a:lnTo>
                <a:lnTo>
                  <a:pt x="1428051" y="807751"/>
                </a:lnTo>
                <a:lnTo>
                  <a:pt x="1428731" y="811608"/>
                </a:lnTo>
                <a:lnTo>
                  <a:pt x="1430319" y="820685"/>
                </a:lnTo>
                <a:lnTo>
                  <a:pt x="1433041" y="834526"/>
                </a:lnTo>
                <a:lnTo>
                  <a:pt x="1435764" y="850637"/>
                </a:lnTo>
                <a:lnTo>
                  <a:pt x="1438486" y="868109"/>
                </a:lnTo>
                <a:lnTo>
                  <a:pt x="1441208" y="885581"/>
                </a:lnTo>
                <a:lnTo>
                  <a:pt x="1443250" y="901918"/>
                </a:lnTo>
                <a:lnTo>
                  <a:pt x="1444157" y="908725"/>
                </a:lnTo>
                <a:lnTo>
                  <a:pt x="1444611" y="915079"/>
                </a:lnTo>
                <a:lnTo>
                  <a:pt x="1444838" y="919844"/>
                </a:lnTo>
                <a:lnTo>
                  <a:pt x="1444611" y="923701"/>
                </a:lnTo>
                <a:lnTo>
                  <a:pt x="1444157" y="927332"/>
                </a:lnTo>
                <a:lnTo>
                  <a:pt x="1443250" y="931643"/>
                </a:lnTo>
                <a:lnTo>
                  <a:pt x="1442116" y="936181"/>
                </a:lnTo>
                <a:lnTo>
                  <a:pt x="1440301" y="941400"/>
                </a:lnTo>
                <a:lnTo>
                  <a:pt x="1436217" y="953200"/>
                </a:lnTo>
                <a:lnTo>
                  <a:pt x="1431453" y="964999"/>
                </a:lnTo>
                <a:lnTo>
                  <a:pt x="1426689" y="976571"/>
                </a:lnTo>
                <a:lnTo>
                  <a:pt x="1421699" y="987009"/>
                </a:lnTo>
                <a:lnTo>
                  <a:pt x="1417388" y="995178"/>
                </a:lnTo>
                <a:lnTo>
                  <a:pt x="1415800" y="998127"/>
                </a:lnTo>
                <a:lnTo>
                  <a:pt x="1414212" y="1000170"/>
                </a:lnTo>
                <a:lnTo>
                  <a:pt x="1412851" y="1001985"/>
                </a:lnTo>
                <a:lnTo>
                  <a:pt x="1411944" y="1004708"/>
                </a:lnTo>
                <a:lnTo>
                  <a:pt x="1410583" y="1007885"/>
                </a:lnTo>
                <a:lnTo>
                  <a:pt x="1409675" y="1011742"/>
                </a:lnTo>
                <a:lnTo>
                  <a:pt x="1407407" y="1020364"/>
                </a:lnTo>
                <a:lnTo>
                  <a:pt x="1405138" y="1029668"/>
                </a:lnTo>
                <a:lnTo>
                  <a:pt x="1402870" y="1039879"/>
                </a:lnTo>
                <a:lnTo>
                  <a:pt x="1400147" y="1049409"/>
                </a:lnTo>
                <a:lnTo>
                  <a:pt x="1399013" y="1053947"/>
                </a:lnTo>
                <a:lnTo>
                  <a:pt x="1397425" y="1058031"/>
                </a:lnTo>
                <a:lnTo>
                  <a:pt x="1395837" y="1062116"/>
                </a:lnTo>
                <a:lnTo>
                  <a:pt x="1394249" y="1065292"/>
                </a:lnTo>
                <a:lnTo>
                  <a:pt x="1376101" y="1098648"/>
                </a:lnTo>
                <a:lnTo>
                  <a:pt x="1365211" y="1119070"/>
                </a:lnTo>
                <a:lnTo>
                  <a:pt x="1364758" y="1121566"/>
                </a:lnTo>
                <a:lnTo>
                  <a:pt x="1364531" y="1124743"/>
                </a:lnTo>
                <a:lnTo>
                  <a:pt x="1364304" y="1129054"/>
                </a:lnTo>
                <a:lnTo>
                  <a:pt x="1364304" y="1134500"/>
                </a:lnTo>
                <a:lnTo>
                  <a:pt x="1364531" y="1141080"/>
                </a:lnTo>
                <a:lnTo>
                  <a:pt x="1365211" y="1149249"/>
                </a:lnTo>
                <a:lnTo>
                  <a:pt x="1366573" y="1158098"/>
                </a:lnTo>
                <a:lnTo>
                  <a:pt x="1367253" y="1164225"/>
                </a:lnTo>
                <a:lnTo>
                  <a:pt x="1367934" y="1172393"/>
                </a:lnTo>
                <a:lnTo>
                  <a:pt x="1369295" y="1193042"/>
                </a:lnTo>
                <a:lnTo>
                  <a:pt x="1370656" y="1218456"/>
                </a:lnTo>
                <a:lnTo>
                  <a:pt x="1371790" y="1245685"/>
                </a:lnTo>
                <a:lnTo>
                  <a:pt x="1374059" y="1295605"/>
                </a:lnTo>
                <a:lnTo>
                  <a:pt x="1374966" y="1313077"/>
                </a:lnTo>
                <a:lnTo>
                  <a:pt x="1375647" y="1322380"/>
                </a:lnTo>
                <a:lnTo>
                  <a:pt x="1377008" y="1330776"/>
                </a:lnTo>
                <a:lnTo>
                  <a:pt x="1377688" y="1334633"/>
                </a:lnTo>
                <a:lnTo>
                  <a:pt x="1378142" y="1338037"/>
                </a:lnTo>
                <a:lnTo>
                  <a:pt x="1378369" y="1341440"/>
                </a:lnTo>
                <a:lnTo>
                  <a:pt x="1377915" y="1343936"/>
                </a:lnTo>
                <a:lnTo>
                  <a:pt x="1377688" y="1345071"/>
                </a:lnTo>
                <a:lnTo>
                  <a:pt x="1377235" y="1345752"/>
                </a:lnTo>
                <a:lnTo>
                  <a:pt x="1376327" y="1346432"/>
                </a:lnTo>
                <a:lnTo>
                  <a:pt x="1375647" y="1347113"/>
                </a:lnTo>
                <a:lnTo>
                  <a:pt x="1373832" y="1347567"/>
                </a:lnTo>
                <a:lnTo>
                  <a:pt x="1372925" y="1348475"/>
                </a:lnTo>
                <a:lnTo>
                  <a:pt x="1372017" y="1349836"/>
                </a:lnTo>
                <a:lnTo>
                  <a:pt x="1371790" y="1351651"/>
                </a:lnTo>
                <a:lnTo>
                  <a:pt x="1372017" y="1353920"/>
                </a:lnTo>
                <a:lnTo>
                  <a:pt x="1372698" y="1357097"/>
                </a:lnTo>
                <a:lnTo>
                  <a:pt x="1374513" y="1366174"/>
                </a:lnTo>
                <a:lnTo>
                  <a:pt x="1375193" y="1371392"/>
                </a:lnTo>
                <a:lnTo>
                  <a:pt x="1375420" y="1373435"/>
                </a:lnTo>
                <a:lnTo>
                  <a:pt x="1375193" y="1375477"/>
                </a:lnTo>
                <a:lnTo>
                  <a:pt x="1375193" y="1376838"/>
                </a:lnTo>
                <a:lnTo>
                  <a:pt x="1374739" y="1378427"/>
                </a:lnTo>
                <a:lnTo>
                  <a:pt x="1373832" y="1379788"/>
                </a:lnTo>
                <a:lnTo>
                  <a:pt x="1372925" y="1380696"/>
                </a:lnTo>
                <a:lnTo>
                  <a:pt x="1371563" y="1381830"/>
                </a:lnTo>
                <a:lnTo>
                  <a:pt x="1370202" y="1382511"/>
                </a:lnTo>
                <a:lnTo>
                  <a:pt x="1368387" y="1382965"/>
                </a:lnTo>
                <a:lnTo>
                  <a:pt x="1366119" y="1383419"/>
                </a:lnTo>
                <a:lnTo>
                  <a:pt x="1363623" y="1384099"/>
                </a:lnTo>
                <a:lnTo>
                  <a:pt x="1360447" y="1384099"/>
                </a:lnTo>
                <a:lnTo>
                  <a:pt x="1353415" y="1384326"/>
                </a:lnTo>
                <a:lnTo>
                  <a:pt x="1346382" y="1384099"/>
                </a:lnTo>
                <a:lnTo>
                  <a:pt x="1343206" y="1383872"/>
                </a:lnTo>
                <a:lnTo>
                  <a:pt x="1340711" y="1383192"/>
                </a:lnTo>
                <a:lnTo>
                  <a:pt x="1338215" y="1382511"/>
                </a:lnTo>
                <a:lnTo>
                  <a:pt x="1336174" y="1381830"/>
                </a:lnTo>
                <a:lnTo>
                  <a:pt x="1334359" y="1380696"/>
                </a:lnTo>
                <a:lnTo>
                  <a:pt x="1332771" y="1379788"/>
                </a:lnTo>
                <a:lnTo>
                  <a:pt x="1331410" y="1378427"/>
                </a:lnTo>
                <a:lnTo>
                  <a:pt x="1330049" y="1376838"/>
                </a:lnTo>
                <a:lnTo>
                  <a:pt x="1329141" y="1375250"/>
                </a:lnTo>
                <a:lnTo>
                  <a:pt x="1328007" y="1373208"/>
                </a:lnTo>
                <a:lnTo>
                  <a:pt x="1326192" y="1368670"/>
                </a:lnTo>
                <a:lnTo>
                  <a:pt x="1324150" y="1362997"/>
                </a:lnTo>
                <a:lnTo>
                  <a:pt x="1321882" y="1356416"/>
                </a:lnTo>
                <a:lnTo>
                  <a:pt x="1318933" y="1349382"/>
                </a:lnTo>
                <a:lnTo>
                  <a:pt x="1315076" y="1341667"/>
                </a:lnTo>
                <a:lnTo>
                  <a:pt x="1311219" y="1334406"/>
                </a:lnTo>
                <a:lnTo>
                  <a:pt x="1307363" y="1327145"/>
                </a:lnTo>
                <a:lnTo>
                  <a:pt x="1303506" y="1321019"/>
                </a:lnTo>
                <a:lnTo>
                  <a:pt x="1299650" y="1316027"/>
                </a:lnTo>
                <a:lnTo>
                  <a:pt x="1297835" y="1313984"/>
                </a:lnTo>
                <a:lnTo>
                  <a:pt x="1296474" y="1312850"/>
                </a:lnTo>
                <a:lnTo>
                  <a:pt x="1295113" y="1311715"/>
                </a:lnTo>
                <a:lnTo>
                  <a:pt x="1293978" y="1311715"/>
                </a:lnTo>
                <a:lnTo>
                  <a:pt x="1293525" y="1311715"/>
                </a:lnTo>
                <a:lnTo>
                  <a:pt x="1293071" y="1311942"/>
                </a:lnTo>
                <a:lnTo>
                  <a:pt x="1292617" y="1313077"/>
                </a:lnTo>
                <a:lnTo>
                  <a:pt x="1292164" y="1314665"/>
                </a:lnTo>
                <a:lnTo>
                  <a:pt x="1291710" y="1316254"/>
                </a:lnTo>
                <a:lnTo>
                  <a:pt x="1291483" y="1321472"/>
                </a:lnTo>
                <a:lnTo>
                  <a:pt x="1291710" y="1327145"/>
                </a:lnTo>
                <a:lnTo>
                  <a:pt x="1292164" y="1333726"/>
                </a:lnTo>
                <a:lnTo>
                  <a:pt x="1292390" y="1340533"/>
                </a:lnTo>
                <a:lnTo>
                  <a:pt x="1292617" y="1347113"/>
                </a:lnTo>
                <a:lnTo>
                  <a:pt x="1292844" y="1352332"/>
                </a:lnTo>
                <a:lnTo>
                  <a:pt x="1293298" y="1362770"/>
                </a:lnTo>
                <a:lnTo>
                  <a:pt x="1295566" y="1394310"/>
                </a:lnTo>
                <a:lnTo>
                  <a:pt x="1302372" y="1484393"/>
                </a:lnTo>
                <a:lnTo>
                  <a:pt x="1308951" y="1574930"/>
                </a:lnTo>
                <a:lnTo>
                  <a:pt x="1311219" y="1606924"/>
                </a:lnTo>
                <a:lnTo>
                  <a:pt x="1311900" y="1617588"/>
                </a:lnTo>
                <a:lnTo>
                  <a:pt x="1312127" y="1623261"/>
                </a:lnTo>
                <a:lnTo>
                  <a:pt x="1311900" y="1638464"/>
                </a:lnTo>
                <a:lnTo>
                  <a:pt x="1310993" y="1655482"/>
                </a:lnTo>
                <a:lnTo>
                  <a:pt x="1310539" y="1663878"/>
                </a:lnTo>
                <a:lnTo>
                  <a:pt x="1310085" y="1671139"/>
                </a:lnTo>
                <a:lnTo>
                  <a:pt x="1308951" y="1677265"/>
                </a:lnTo>
                <a:lnTo>
                  <a:pt x="1308270" y="1681804"/>
                </a:lnTo>
                <a:lnTo>
                  <a:pt x="1307590" y="1685434"/>
                </a:lnTo>
                <a:lnTo>
                  <a:pt x="1306909" y="1689065"/>
                </a:lnTo>
                <a:lnTo>
                  <a:pt x="1306682" y="1692468"/>
                </a:lnTo>
                <a:lnTo>
                  <a:pt x="1306909" y="1696553"/>
                </a:lnTo>
                <a:lnTo>
                  <a:pt x="1307363" y="1700637"/>
                </a:lnTo>
                <a:lnTo>
                  <a:pt x="1307817" y="1705402"/>
                </a:lnTo>
                <a:lnTo>
                  <a:pt x="1309631" y="1717428"/>
                </a:lnTo>
                <a:lnTo>
                  <a:pt x="1310539" y="1725143"/>
                </a:lnTo>
                <a:lnTo>
                  <a:pt x="1311673" y="1734900"/>
                </a:lnTo>
                <a:lnTo>
                  <a:pt x="1313034" y="1756230"/>
                </a:lnTo>
                <a:lnTo>
                  <a:pt x="1314395" y="1776198"/>
                </a:lnTo>
                <a:lnTo>
                  <a:pt x="1314849" y="1788905"/>
                </a:lnTo>
                <a:lnTo>
                  <a:pt x="1314622" y="1792989"/>
                </a:lnTo>
                <a:lnTo>
                  <a:pt x="1314169" y="1797300"/>
                </a:lnTo>
                <a:lnTo>
                  <a:pt x="1312807" y="1805923"/>
                </a:lnTo>
                <a:lnTo>
                  <a:pt x="1311673" y="1813638"/>
                </a:lnTo>
                <a:lnTo>
                  <a:pt x="1310993" y="1817268"/>
                </a:lnTo>
                <a:lnTo>
                  <a:pt x="1310766" y="1819991"/>
                </a:lnTo>
                <a:lnTo>
                  <a:pt x="1310993" y="1821126"/>
                </a:lnTo>
                <a:lnTo>
                  <a:pt x="1311219" y="1822260"/>
                </a:lnTo>
                <a:lnTo>
                  <a:pt x="1311900" y="1823849"/>
                </a:lnTo>
                <a:lnTo>
                  <a:pt x="1312581" y="1824983"/>
                </a:lnTo>
                <a:lnTo>
                  <a:pt x="1314622" y="1827933"/>
                </a:lnTo>
                <a:lnTo>
                  <a:pt x="1317118" y="1830883"/>
                </a:lnTo>
                <a:lnTo>
                  <a:pt x="1322789" y="1837463"/>
                </a:lnTo>
                <a:lnTo>
                  <a:pt x="1325511" y="1840867"/>
                </a:lnTo>
                <a:lnTo>
                  <a:pt x="1328234" y="1844270"/>
                </a:lnTo>
                <a:lnTo>
                  <a:pt x="1329368" y="1846312"/>
                </a:lnTo>
                <a:lnTo>
                  <a:pt x="1330275" y="1848355"/>
                </a:lnTo>
                <a:lnTo>
                  <a:pt x="1332090" y="1852666"/>
                </a:lnTo>
                <a:lnTo>
                  <a:pt x="1333451" y="1857204"/>
                </a:lnTo>
                <a:lnTo>
                  <a:pt x="1334359" y="1862196"/>
                </a:lnTo>
                <a:lnTo>
                  <a:pt x="1336401" y="1871272"/>
                </a:lnTo>
                <a:lnTo>
                  <a:pt x="1337308" y="1875357"/>
                </a:lnTo>
                <a:lnTo>
                  <a:pt x="1338669" y="1878534"/>
                </a:lnTo>
                <a:lnTo>
                  <a:pt x="1340711" y="1882618"/>
                </a:lnTo>
                <a:lnTo>
                  <a:pt x="1343433" y="1888518"/>
                </a:lnTo>
                <a:lnTo>
                  <a:pt x="1346836" y="1896006"/>
                </a:lnTo>
                <a:lnTo>
                  <a:pt x="1348651" y="1900544"/>
                </a:lnTo>
                <a:lnTo>
                  <a:pt x="1350239" y="1905763"/>
                </a:lnTo>
                <a:lnTo>
                  <a:pt x="1352054" y="1910981"/>
                </a:lnTo>
                <a:lnTo>
                  <a:pt x="1353869" y="1917108"/>
                </a:lnTo>
                <a:lnTo>
                  <a:pt x="1355683" y="1923461"/>
                </a:lnTo>
                <a:lnTo>
                  <a:pt x="1357271" y="1930496"/>
                </a:lnTo>
                <a:lnTo>
                  <a:pt x="1358406" y="1937984"/>
                </a:lnTo>
                <a:lnTo>
                  <a:pt x="1359767" y="1945699"/>
                </a:lnTo>
                <a:lnTo>
                  <a:pt x="1360447" y="1954094"/>
                </a:lnTo>
                <a:lnTo>
                  <a:pt x="1361128" y="1962944"/>
                </a:lnTo>
                <a:lnTo>
                  <a:pt x="1362035" y="1981777"/>
                </a:lnTo>
                <a:lnTo>
                  <a:pt x="1362716" y="2000157"/>
                </a:lnTo>
                <a:lnTo>
                  <a:pt x="1362943" y="2018536"/>
                </a:lnTo>
                <a:lnTo>
                  <a:pt x="1363170" y="2035554"/>
                </a:lnTo>
                <a:lnTo>
                  <a:pt x="1362943" y="2050757"/>
                </a:lnTo>
                <a:lnTo>
                  <a:pt x="1362716" y="2063464"/>
                </a:lnTo>
                <a:lnTo>
                  <a:pt x="1362035" y="2072767"/>
                </a:lnTo>
                <a:lnTo>
                  <a:pt x="1361809" y="2076171"/>
                </a:lnTo>
                <a:lnTo>
                  <a:pt x="1361128" y="2078667"/>
                </a:lnTo>
                <a:lnTo>
                  <a:pt x="1360674" y="2080482"/>
                </a:lnTo>
                <a:lnTo>
                  <a:pt x="1360674" y="2082978"/>
                </a:lnTo>
                <a:lnTo>
                  <a:pt x="1360674" y="2088651"/>
                </a:lnTo>
                <a:lnTo>
                  <a:pt x="1361128" y="2095231"/>
                </a:lnTo>
                <a:lnTo>
                  <a:pt x="1362035" y="2102946"/>
                </a:lnTo>
                <a:lnTo>
                  <a:pt x="1363170" y="2111115"/>
                </a:lnTo>
                <a:lnTo>
                  <a:pt x="1364758" y="2119057"/>
                </a:lnTo>
                <a:lnTo>
                  <a:pt x="1367934" y="2135621"/>
                </a:lnTo>
                <a:lnTo>
                  <a:pt x="1370202" y="2147194"/>
                </a:lnTo>
                <a:lnTo>
                  <a:pt x="1374059" y="2164666"/>
                </a:lnTo>
                <a:lnTo>
                  <a:pt x="1384721" y="2209820"/>
                </a:lnTo>
                <a:lnTo>
                  <a:pt x="1395156" y="2254067"/>
                </a:lnTo>
                <a:lnTo>
                  <a:pt x="1398786" y="2270405"/>
                </a:lnTo>
                <a:lnTo>
                  <a:pt x="1400828" y="2280389"/>
                </a:lnTo>
                <a:lnTo>
                  <a:pt x="1402870" y="2294003"/>
                </a:lnTo>
                <a:lnTo>
                  <a:pt x="1404231" y="2308979"/>
                </a:lnTo>
                <a:lnTo>
                  <a:pt x="1405592" y="2323275"/>
                </a:lnTo>
                <a:lnTo>
                  <a:pt x="1405819" y="2328947"/>
                </a:lnTo>
                <a:lnTo>
                  <a:pt x="1406045" y="2333712"/>
                </a:lnTo>
                <a:lnTo>
                  <a:pt x="1406045" y="2369791"/>
                </a:lnTo>
                <a:lnTo>
                  <a:pt x="1406045" y="2380002"/>
                </a:lnTo>
                <a:lnTo>
                  <a:pt x="1406045" y="2389078"/>
                </a:lnTo>
                <a:lnTo>
                  <a:pt x="1406499" y="2396339"/>
                </a:lnTo>
                <a:lnTo>
                  <a:pt x="1406953" y="2399743"/>
                </a:lnTo>
                <a:lnTo>
                  <a:pt x="1407407" y="2402239"/>
                </a:lnTo>
                <a:lnTo>
                  <a:pt x="1407860" y="2403827"/>
                </a:lnTo>
                <a:lnTo>
                  <a:pt x="1409221" y="2406323"/>
                </a:lnTo>
                <a:lnTo>
                  <a:pt x="1412624" y="2412677"/>
                </a:lnTo>
                <a:lnTo>
                  <a:pt x="1423513" y="2430603"/>
                </a:lnTo>
                <a:lnTo>
                  <a:pt x="1429639" y="2440813"/>
                </a:lnTo>
                <a:lnTo>
                  <a:pt x="1435310" y="2450570"/>
                </a:lnTo>
                <a:lnTo>
                  <a:pt x="1440074" y="2459874"/>
                </a:lnTo>
                <a:lnTo>
                  <a:pt x="1441889" y="2463958"/>
                </a:lnTo>
                <a:lnTo>
                  <a:pt x="1443250" y="2467362"/>
                </a:lnTo>
                <a:lnTo>
                  <a:pt x="1446880" y="2475757"/>
                </a:lnTo>
                <a:lnTo>
                  <a:pt x="1451644" y="2486649"/>
                </a:lnTo>
                <a:lnTo>
                  <a:pt x="1464348" y="2512290"/>
                </a:lnTo>
                <a:lnTo>
                  <a:pt x="1476598" y="2537023"/>
                </a:lnTo>
                <a:lnTo>
                  <a:pt x="1481362" y="2546780"/>
                </a:lnTo>
                <a:lnTo>
                  <a:pt x="1484311" y="2553587"/>
                </a:lnTo>
                <a:lnTo>
                  <a:pt x="1485218" y="2555856"/>
                </a:lnTo>
                <a:lnTo>
                  <a:pt x="1485899" y="2558352"/>
                </a:lnTo>
                <a:lnTo>
                  <a:pt x="1486806" y="2563117"/>
                </a:lnTo>
                <a:lnTo>
                  <a:pt x="1487487" y="2568109"/>
                </a:lnTo>
                <a:lnTo>
                  <a:pt x="1487487" y="2572421"/>
                </a:lnTo>
                <a:lnTo>
                  <a:pt x="1487487" y="2575824"/>
                </a:lnTo>
                <a:lnTo>
                  <a:pt x="1487260" y="2578774"/>
                </a:lnTo>
                <a:lnTo>
                  <a:pt x="1486806" y="2581270"/>
                </a:lnTo>
                <a:lnTo>
                  <a:pt x="1485672" y="2582631"/>
                </a:lnTo>
                <a:lnTo>
                  <a:pt x="1483857" y="2584220"/>
                </a:lnTo>
                <a:lnTo>
                  <a:pt x="1481362" y="2586035"/>
                </a:lnTo>
                <a:lnTo>
                  <a:pt x="1477959" y="2587850"/>
                </a:lnTo>
                <a:lnTo>
                  <a:pt x="1475917" y="2588531"/>
                </a:lnTo>
                <a:lnTo>
                  <a:pt x="1473876" y="2589439"/>
                </a:lnTo>
                <a:lnTo>
                  <a:pt x="1471380" y="2590119"/>
                </a:lnTo>
                <a:lnTo>
                  <a:pt x="1468885" y="2590573"/>
                </a:lnTo>
                <a:lnTo>
                  <a:pt x="1466163" y="2590800"/>
                </a:lnTo>
                <a:lnTo>
                  <a:pt x="1462987" y="2590800"/>
                </a:lnTo>
                <a:lnTo>
                  <a:pt x="1455727" y="2590800"/>
                </a:lnTo>
                <a:lnTo>
                  <a:pt x="1447107" y="2590346"/>
                </a:lnTo>
                <a:lnTo>
                  <a:pt x="1437579" y="2589666"/>
                </a:lnTo>
                <a:lnTo>
                  <a:pt x="1427597" y="2588304"/>
                </a:lnTo>
                <a:lnTo>
                  <a:pt x="1422606" y="2587623"/>
                </a:lnTo>
                <a:lnTo>
                  <a:pt x="1417842" y="2586262"/>
                </a:lnTo>
                <a:lnTo>
                  <a:pt x="1412851" y="2585354"/>
                </a:lnTo>
                <a:lnTo>
                  <a:pt x="1408314" y="2583766"/>
                </a:lnTo>
                <a:lnTo>
                  <a:pt x="1404004" y="2582178"/>
                </a:lnTo>
                <a:lnTo>
                  <a:pt x="1399920" y="2580362"/>
                </a:lnTo>
                <a:lnTo>
                  <a:pt x="1396291" y="2578320"/>
                </a:lnTo>
                <a:lnTo>
                  <a:pt x="1392888" y="2576051"/>
                </a:lnTo>
                <a:lnTo>
                  <a:pt x="1386309" y="2570378"/>
                </a:lnTo>
                <a:lnTo>
                  <a:pt x="1378142" y="2563117"/>
                </a:lnTo>
                <a:lnTo>
                  <a:pt x="1369522" y="2555175"/>
                </a:lnTo>
                <a:lnTo>
                  <a:pt x="1361128" y="2546553"/>
                </a:lnTo>
                <a:lnTo>
                  <a:pt x="1353188" y="2538157"/>
                </a:lnTo>
                <a:lnTo>
                  <a:pt x="1345929" y="2530442"/>
                </a:lnTo>
                <a:lnTo>
                  <a:pt x="1340711" y="2523862"/>
                </a:lnTo>
                <a:lnTo>
                  <a:pt x="1338669" y="2521366"/>
                </a:lnTo>
                <a:lnTo>
                  <a:pt x="1337308" y="2519324"/>
                </a:lnTo>
                <a:lnTo>
                  <a:pt x="1336401" y="2517282"/>
                </a:lnTo>
                <a:lnTo>
                  <a:pt x="1335720" y="2514786"/>
                </a:lnTo>
                <a:lnTo>
                  <a:pt x="1334813" y="2511836"/>
                </a:lnTo>
                <a:lnTo>
                  <a:pt x="1334359" y="2508659"/>
                </a:lnTo>
                <a:lnTo>
                  <a:pt x="1333451" y="2501398"/>
                </a:lnTo>
                <a:lnTo>
                  <a:pt x="1332317" y="2493683"/>
                </a:lnTo>
                <a:lnTo>
                  <a:pt x="1331183" y="2479161"/>
                </a:lnTo>
                <a:lnTo>
                  <a:pt x="1330275" y="2473261"/>
                </a:lnTo>
                <a:lnTo>
                  <a:pt x="1330049" y="2470992"/>
                </a:lnTo>
                <a:lnTo>
                  <a:pt x="1329595" y="2469177"/>
                </a:lnTo>
                <a:lnTo>
                  <a:pt x="1328914" y="2467589"/>
                </a:lnTo>
                <a:lnTo>
                  <a:pt x="1328234" y="2466227"/>
                </a:lnTo>
                <a:lnTo>
                  <a:pt x="1327326" y="2464866"/>
                </a:lnTo>
                <a:lnTo>
                  <a:pt x="1326419" y="2463958"/>
                </a:lnTo>
                <a:lnTo>
                  <a:pt x="1324150" y="2462143"/>
                </a:lnTo>
                <a:lnTo>
                  <a:pt x="1321655" y="2460781"/>
                </a:lnTo>
                <a:lnTo>
                  <a:pt x="1319159" y="2460101"/>
                </a:lnTo>
                <a:lnTo>
                  <a:pt x="1316664" y="2459193"/>
                </a:lnTo>
                <a:lnTo>
                  <a:pt x="1314395" y="2458966"/>
                </a:lnTo>
                <a:lnTo>
                  <a:pt x="1312127" y="2458966"/>
                </a:lnTo>
                <a:lnTo>
                  <a:pt x="1310766" y="2458512"/>
                </a:lnTo>
                <a:lnTo>
                  <a:pt x="1308951" y="2457605"/>
                </a:lnTo>
                <a:lnTo>
                  <a:pt x="1306456" y="2456016"/>
                </a:lnTo>
                <a:lnTo>
                  <a:pt x="1303733" y="2453974"/>
                </a:lnTo>
                <a:lnTo>
                  <a:pt x="1297381" y="2448755"/>
                </a:lnTo>
                <a:lnTo>
                  <a:pt x="1290349" y="2442856"/>
                </a:lnTo>
                <a:lnTo>
                  <a:pt x="1278098" y="2431510"/>
                </a:lnTo>
                <a:lnTo>
                  <a:pt x="1272654" y="2426291"/>
                </a:lnTo>
                <a:lnTo>
                  <a:pt x="1272654" y="2411996"/>
                </a:lnTo>
                <a:lnTo>
                  <a:pt x="1263353" y="2405643"/>
                </a:lnTo>
                <a:lnTo>
                  <a:pt x="1262899" y="2397474"/>
                </a:lnTo>
                <a:lnTo>
                  <a:pt x="1261992" y="2378867"/>
                </a:lnTo>
                <a:lnTo>
                  <a:pt x="1261084" y="2368656"/>
                </a:lnTo>
                <a:lnTo>
                  <a:pt x="1260177" y="2358672"/>
                </a:lnTo>
                <a:lnTo>
                  <a:pt x="1259043" y="2350504"/>
                </a:lnTo>
                <a:lnTo>
                  <a:pt x="1258589" y="2347554"/>
                </a:lnTo>
                <a:lnTo>
                  <a:pt x="1258135" y="2345285"/>
                </a:lnTo>
                <a:lnTo>
                  <a:pt x="1254959" y="2333032"/>
                </a:lnTo>
                <a:lnTo>
                  <a:pt x="1248380" y="2306937"/>
                </a:lnTo>
                <a:lnTo>
                  <a:pt x="1230005" y="2230242"/>
                </a:lnTo>
                <a:lnTo>
                  <a:pt x="1220023" y="2188264"/>
                </a:lnTo>
                <a:lnTo>
                  <a:pt x="1211403" y="2149690"/>
                </a:lnTo>
                <a:lnTo>
                  <a:pt x="1204597" y="2119284"/>
                </a:lnTo>
                <a:lnTo>
                  <a:pt x="1202328" y="2108619"/>
                </a:lnTo>
                <a:lnTo>
                  <a:pt x="1201194" y="2101358"/>
                </a:lnTo>
                <a:lnTo>
                  <a:pt x="1194162" y="2055749"/>
                </a:lnTo>
                <a:lnTo>
                  <a:pt x="1182365" y="1979735"/>
                </a:lnTo>
                <a:lnTo>
                  <a:pt x="1169661" y="1901905"/>
                </a:lnTo>
                <a:lnTo>
                  <a:pt x="1161267" y="1850851"/>
                </a:lnTo>
                <a:lnTo>
                  <a:pt x="1151739" y="1797300"/>
                </a:lnTo>
                <a:lnTo>
                  <a:pt x="1136540" y="1713798"/>
                </a:lnTo>
                <a:lnTo>
                  <a:pt x="1121567" y="1633018"/>
                </a:lnTo>
                <a:lnTo>
                  <a:pt x="1115896" y="1603747"/>
                </a:lnTo>
                <a:lnTo>
                  <a:pt x="1112720" y="1587410"/>
                </a:lnTo>
                <a:lnTo>
                  <a:pt x="1105007" y="1551785"/>
                </a:lnTo>
                <a:lnTo>
                  <a:pt x="1093210" y="1494377"/>
                </a:lnTo>
                <a:lnTo>
                  <a:pt x="1081868" y="1438104"/>
                </a:lnTo>
                <a:lnTo>
                  <a:pt x="1077784" y="1417228"/>
                </a:lnTo>
                <a:lnTo>
                  <a:pt x="1075743" y="1405429"/>
                </a:lnTo>
                <a:lnTo>
                  <a:pt x="1074155" y="1398168"/>
                </a:lnTo>
                <a:lnTo>
                  <a:pt x="1072340" y="1390453"/>
                </a:lnTo>
                <a:lnTo>
                  <a:pt x="1068256" y="1375250"/>
                </a:lnTo>
                <a:lnTo>
                  <a:pt x="1065080" y="1362997"/>
                </a:lnTo>
                <a:lnTo>
                  <a:pt x="1063492" y="1358232"/>
                </a:lnTo>
                <a:lnTo>
                  <a:pt x="1063946" y="1388184"/>
                </a:lnTo>
                <a:lnTo>
                  <a:pt x="1064853" y="1426531"/>
                </a:lnTo>
                <a:lnTo>
                  <a:pt x="1064627" y="1433565"/>
                </a:lnTo>
                <a:lnTo>
                  <a:pt x="1063492" y="1444457"/>
                </a:lnTo>
                <a:lnTo>
                  <a:pt x="1060997" y="1475090"/>
                </a:lnTo>
                <a:lnTo>
                  <a:pt x="1059409" y="1492108"/>
                </a:lnTo>
                <a:lnTo>
                  <a:pt x="1058275" y="1508445"/>
                </a:lnTo>
                <a:lnTo>
                  <a:pt x="1057140" y="1523421"/>
                </a:lnTo>
                <a:lnTo>
                  <a:pt x="1056913" y="1535674"/>
                </a:lnTo>
                <a:lnTo>
                  <a:pt x="1057367" y="1568803"/>
                </a:lnTo>
                <a:lnTo>
                  <a:pt x="1058048" y="1616454"/>
                </a:lnTo>
                <a:lnTo>
                  <a:pt x="1058275" y="1640960"/>
                </a:lnTo>
                <a:lnTo>
                  <a:pt x="1058048" y="1662743"/>
                </a:lnTo>
                <a:lnTo>
                  <a:pt x="1057594" y="1680442"/>
                </a:lnTo>
                <a:lnTo>
                  <a:pt x="1057367" y="1687023"/>
                </a:lnTo>
                <a:lnTo>
                  <a:pt x="1056913" y="1691561"/>
                </a:lnTo>
                <a:lnTo>
                  <a:pt x="1056006" y="1699049"/>
                </a:lnTo>
                <a:lnTo>
                  <a:pt x="1054418" y="1706990"/>
                </a:lnTo>
                <a:lnTo>
                  <a:pt x="1053057" y="1715159"/>
                </a:lnTo>
                <a:lnTo>
                  <a:pt x="1051923" y="1724009"/>
                </a:lnTo>
                <a:lnTo>
                  <a:pt x="1050788" y="1733539"/>
                </a:lnTo>
                <a:lnTo>
                  <a:pt x="1050561" y="1738304"/>
                </a:lnTo>
                <a:lnTo>
                  <a:pt x="1050561" y="1743750"/>
                </a:lnTo>
                <a:lnTo>
                  <a:pt x="1050561" y="1748969"/>
                </a:lnTo>
                <a:lnTo>
                  <a:pt x="1050561" y="1754641"/>
                </a:lnTo>
                <a:lnTo>
                  <a:pt x="1051015" y="1760541"/>
                </a:lnTo>
                <a:lnTo>
                  <a:pt x="1051696" y="1766441"/>
                </a:lnTo>
                <a:lnTo>
                  <a:pt x="1052603" y="1772794"/>
                </a:lnTo>
                <a:lnTo>
                  <a:pt x="1053964" y="1780055"/>
                </a:lnTo>
                <a:lnTo>
                  <a:pt x="1057594" y="1796166"/>
                </a:lnTo>
                <a:lnTo>
                  <a:pt x="1061677" y="1813638"/>
                </a:lnTo>
                <a:lnTo>
                  <a:pt x="1065988" y="1832017"/>
                </a:lnTo>
                <a:lnTo>
                  <a:pt x="1068029" y="1841094"/>
                </a:lnTo>
                <a:lnTo>
                  <a:pt x="1069844" y="1850170"/>
                </a:lnTo>
                <a:lnTo>
                  <a:pt x="1071432" y="1859019"/>
                </a:lnTo>
                <a:lnTo>
                  <a:pt x="1072567" y="1867415"/>
                </a:lnTo>
                <a:lnTo>
                  <a:pt x="1073474" y="1875584"/>
                </a:lnTo>
                <a:lnTo>
                  <a:pt x="1073928" y="1883072"/>
                </a:lnTo>
                <a:lnTo>
                  <a:pt x="1073701" y="1886702"/>
                </a:lnTo>
                <a:lnTo>
                  <a:pt x="1073701" y="1890333"/>
                </a:lnTo>
                <a:lnTo>
                  <a:pt x="1073247" y="1893283"/>
                </a:lnTo>
                <a:lnTo>
                  <a:pt x="1072567" y="1896232"/>
                </a:lnTo>
                <a:lnTo>
                  <a:pt x="1072113" y="1899636"/>
                </a:lnTo>
                <a:lnTo>
                  <a:pt x="1071659" y="1903267"/>
                </a:lnTo>
                <a:lnTo>
                  <a:pt x="1070979" y="1912343"/>
                </a:lnTo>
                <a:lnTo>
                  <a:pt x="1070298" y="1922781"/>
                </a:lnTo>
                <a:lnTo>
                  <a:pt x="1070071" y="1934807"/>
                </a:lnTo>
                <a:lnTo>
                  <a:pt x="1070071" y="1947968"/>
                </a:lnTo>
                <a:lnTo>
                  <a:pt x="1070298" y="1962036"/>
                </a:lnTo>
                <a:lnTo>
                  <a:pt x="1071205" y="1990853"/>
                </a:lnTo>
                <a:lnTo>
                  <a:pt x="1072113" y="2019217"/>
                </a:lnTo>
                <a:lnTo>
                  <a:pt x="1073247" y="2044858"/>
                </a:lnTo>
                <a:lnTo>
                  <a:pt x="1073928" y="2064826"/>
                </a:lnTo>
                <a:lnTo>
                  <a:pt x="1074381" y="2076852"/>
                </a:lnTo>
                <a:lnTo>
                  <a:pt x="1074381" y="2095231"/>
                </a:lnTo>
                <a:lnTo>
                  <a:pt x="1075062" y="2118376"/>
                </a:lnTo>
                <a:lnTo>
                  <a:pt x="1076423" y="2142655"/>
                </a:lnTo>
                <a:lnTo>
                  <a:pt x="1077104" y="2154001"/>
                </a:lnTo>
                <a:lnTo>
                  <a:pt x="1078238" y="2164439"/>
                </a:lnTo>
                <a:lnTo>
                  <a:pt x="1078919" y="2174423"/>
                </a:lnTo>
                <a:lnTo>
                  <a:pt x="1079372" y="2183726"/>
                </a:lnTo>
                <a:lnTo>
                  <a:pt x="1080053" y="2200971"/>
                </a:lnTo>
                <a:lnTo>
                  <a:pt x="1080280" y="2215266"/>
                </a:lnTo>
                <a:lnTo>
                  <a:pt x="1080507" y="2220485"/>
                </a:lnTo>
                <a:lnTo>
                  <a:pt x="1080733" y="2224796"/>
                </a:lnTo>
                <a:lnTo>
                  <a:pt x="1081187" y="2228654"/>
                </a:lnTo>
                <a:lnTo>
                  <a:pt x="1081414" y="2232284"/>
                </a:lnTo>
                <a:lnTo>
                  <a:pt x="1081187" y="2238411"/>
                </a:lnTo>
                <a:lnTo>
                  <a:pt x="1080960" y="2242722"/>
                </a:lnTo>
                <a:lnTo>
                  <a:pt x="1080733" y="2244537"/>
                </a:lnTo>
                <a:lnTo>
                  <a:pt x="1080280" y="2246353"/>
                </a:lnTo>
                <a:lnTo>
                  <a:pt x="1078919" y="2250664"/>
                </a:lnTo>
                <a:lnTo>
                  <a:pt x="1078238" y="2253387"/>
                </a:lnTo>
                <a:lnTo>
                  <a:pt x="1077557" y="2256790"/>
                </a:lnTo>
                <a:lnTo>
                  <a:pt x="1077104" y="2260421"/>
                </a:lnTo>
                <a:lnTo>
                  <a:pt x="1076877" y="2263825"/>
                </a:lnTo>
                <a:lnTo>
                  <a:pt x="1076650" y="2265640"/>
                </a:lnTo>
                <a:lnTo>
                  <a:pt x="1075969" y="2267455"/>
                </a:lnTo>
                <a:lnTo>
                  <a:pt x="1074608" y="2269270"/>
                </a:lnTo>
                <a:lnTo>
                  <a:pt x="1073474" y="2270632"/>
                </a:lnTo>
                <a:lnTo>
                  <a:pt x="1071659" y="2272220"/>
                </a:lnTo>
                <a:lnTo>
                  <a:pt x="1069617" y="2273582"/>
                </a:lnTo>
                <a:lnTo>
                  <a:pt x="1065080" y="2276305"/>
                </a:lnTo>
                <a:lnTo>
                  <a:pt x="1060316" y="2278574"/>
                </a:lnTo>
                <a:lnTo>
                  <a:pt x="1055552" y="2280616"/>
                </a:lnTo>
                <a:lnTo>
                  <a:pt x="1051923" y="2282431"/>
                </a:lnTo>
                <a:lnTo>
                  <a:pt x="1048973" y="2283566"/>
                </a:lnTo>
                <a:lnTo>
                  <a:pt x="1048066" y="2284246"/>
                </a:lnTo>
                <a:lnTo>
                  <a:pt x="1046705" y="2284700"/>
                </a:lnTo>
                <a:lnTo>
                  <a:pt x="1044209" y="2284927"/>
                </a:lnTo>
                <a:lnTo>
                  <a:pt x="1041487" y="2285154"/>
                </a:lnTo>
                <a:lnTo>
                  <a:pt x="1038084" y="2284927"/>
                </a:lnTo>
                <a:lnTo>
                  <a:pt x="1032186" y="2284246"/>
                </a:lnTo>
                <a:lnTo>
                  <a:pt x="1029010" y="2283793"/>
                </a:lnTo>
                <a:lnTo>
                  <a:pt x="1026515" y="2283566"/>
                </a:lnTo>
                <a:lnTo>
                  <a:pt x="1025153" y="2283566"/>
                </a:lnTo>
                <a:lnTo>
                  <a:pt x="1023792" y="2283793"/>
                </a:lnTo>
                <a:lnTo>
                  <a:pt x="1020616" y="2284927"/>
                </a:lnTo>
                <a:lnTo>
                  <a:pt x="1017440" y="2286515"/>
                </a:lnTo>
                <a:lnTo>
                  <a:pt x="1014038" y="2288331"/>
                </a:lnTo>
                <a:lnTo>
                  <a:pt x="1011088" y="2290827"/>
                </a:lnTo>
                <a:lnTo>
                  <a:pt x="1008820" y="2293323"/>
                </a:lnTo>
                <a:lnTo>
                  <a:pt x="1007686" y="2294230"/>
                </a:lnTo>
                <a:lnTo>
                  <a:pt x="1007232" y="2295592"/>
                </a:lnTo>
                <a:lnTo>
                  <a:pt x="1006778" y="2296726"/>
                </a:lnTo>
                <a:lnTo>
                  <a:pt x="1006551" y="2298088"/>
                </a:lnTo>
                <a:lnTo>
                  <a:pt x="1006551" y="2300811"/>
                </a:lnTo>
                <a:lnTo>
                  <a:pt x="1005644" y="2304441"/>
                </a:lnTo>
                <a:lnTo>
                  <a:pt x="1004736" y="2308753"/>
                </a:lnTo>
                <a:lnTo>
                  <a:pt x="1003148" y="2313064"/>
                </a:lnTo>
                <a:lnTo>
                  <a:pt x="1001107" y="2317375"/>
                </a:lnTo>
                <a:lnTo>
                  <a:pt x="999972" y="2319644"/>
                </a:lnTo>
                <a:lnTo>
                  <a:pt x="998384" y="2321686"/>
                </a:lnTo>
                <a:lnTo>
                  <a:pt x="996796" y="2323728"/>
                </a:lnTo>
                <a:lnTo>
                  <a:pt x="995208" y="2325771"/>
                </a:lnTo>
                <a:lnTo>
                  <a:pt x="993167" y="2327586"/>
                </a:lnTo>
                <a:lnTo>
                  <a:pt x="990898" y="2328947"/>
                </a:lnTo>
                <a:lnTo>
                  <a:pt x="987949" y="2330763"/>
                </a:lnTo>
                <a:lnTo>
                  <a:pt x="983866" y="2332351"/>
                </a:lnTo>
                <a:lnTo>
                  <a:pt x="979102" y="2334393"/>
                </a:lnTo>
                <a:lnTo>
                  <a:pt x="973657" y="2336208"/>
                </a:lnTo>
                <a:lnTo>
                  <a:pt x="960726" y="2340066"/>
                </a:lnTo>
                <a:lnTo>
                  <a:pt x="946434" y="2343923"/>
                </a:lnTo>
                <a:lnTo>
                  <a:pt x="932369" y="2347781"/>
                </a:lnTo>
                <a:lnTo>
                  <a:pt x="919438" y="2350731"/>
                </a:lnTo>
                <a:lnTo>
                  <a:pt x="902197" y="2355042"/>
                </a:lnTo>
                <a:lnTo>
                  <a:pt x="899475" y="2355723"/>
                </a:lnTo>
                <a:lnTo>
                  <a:pt x="896753" y="2355723"/>
                </a:lnTo>
                <a:lnTo>
                  <a:pt x="893804" y="2354815"/>
                </a:lnTo>
                <a:lnTo>
                  <a:pt x="890401" y="2354134"/>
                </a:lnTo>
                <a:lnTo>
                  <a:pt x="887225" y="2352546"/>
                </a:lnTo>
                <a:lnTo>
                  <a:pt x="883822" y="2350731"/>
                </a:lnTo>
                <a:lnTo>
                  <a:pt x="880646" y="2348462"/>
                </a:lnTo>
                <a:lnTo>
                  <a:pt x="877697" y="2345739"/>
                </a:lnTo>
                <a:lnTo>
                  <a:pt x="874975" y="2342789"/>
                </a:lnTo>
                <a:lnTo>
                  <a:pt x="872706" y="2339385"/>
                </a:lnTo>
                <a:lnTo>
                  <a:pt x="871799" y="2337343"/>
                </a:lnTo>
                <a:lnTo>
                  <a:pt x="870891" y="2335301"/>
                </a:lnTo>
                <a:lnTo>
                  <a:pt x="870437" y="2333259"/>
                </a:lnTo>
                <a:lnTo>
                  <a:pt x="869984" y="2331216"/>
                </a:lnTo>
                <a:lnTo>
                  <a:pt x="869530" y="2328947"/>
                </a:lnTo>
                <a:lnTo>
                  <a:pt x="869530" y="2326678"/>
                </a:lnTo>
                <a:lnTo>
                  <a:pt x="869530" y="2324182"/>
                </a:lnTo>
                <a:lnTo>
                  <a:pt x="869757" y="2321913"/>
                </a:lnTo>
                <a:lnTo>
                  <a:pt x="870211" y="2319190"/>
                </a:lnTo>
                <a:lnTo>
                  <a:pt x="870891" y="2316467"/>
                </a:lnTo>
                <a:lnTo>
                  <a:pt x="872025" y="2313745"/>
                </a:lnTo>
                <a:lnTo>
                  <a:pt x="872933" y="2311022"/>
                </a:lnTo>
                <a:lnTo>
                  <a:pt x="876109" y="2305122"/>
                </a:lnTo>
                <a:lnTo>
                  <a:pt x="879512" y="2299449"/>
                </a:lnTo>
                <a:lnTo>
                  <a:pt x="883368" y="2293550"/>
                </a:lnTo>
                <a:lnTo>
                  <a:pt x="887678" y="2287423"/>
                </a:lnTo>
                <a:lnTo>
                  <a:pt x="891989" y="2281523"/>
                </a:lnTo>
                <a:lnTo>
                  <a:pt x="896526" y="2276078"/>
                </a:lnTo>
                <a:lnTo>
                  <a:pt x="906281" y="2264959"/>
                </a:lnTo>
                <a:lnTo>
                  <a:pt x="915355" y="2254975"/>
                </a:lnTo>
                <a:lnTo>
                  <a:pt x="923749" y="2246353"/>
                </a:lnTo>
                <a:lnTo>
                  <a:pt x="935318" y="2234553"/>
                </a:lnTo>
                <a:lnTo>
                  <a:pt x="936906" y="2232965"/>
                </a:lnTo>
                <a:lnTo>
                  <a:pt x="938267" y="2231604"/>
                </a:lnTo>
                <a:lnTo>
                  <a:pt x="940990" y="2229788"/>
                </a:lnTo>
                <a:lnTo>
                  <a:pt x="943258" y="2228654"/>
                </a:lnTo>
                <a:lnTo>
                  <a:pt x="944619" y="2227292"/>
                </a:lnTo>
                <a:lnTo>
                  <a:pt x="945527" y="2226838"/>
                </a:lnTo>
                <a:lnTo>
                  <a:pt x="945981" y="2226158"/>
                </a:lnTo>
                <a:lnTo>
                  <a:pt x="946434" y="2225023"/>
                </a:lnTo>
                <a:lnTo>
                  <a:pt x="946888" y="2223889"/>
                </a:lnTo>
                <a:lnTo>
                  <a:pt x="947795" y="2220485"/>
                </a:lnTo>
                <a:lnTo>
                  <a:pt x="948249" y="2215266"/>
                </a:lnTo>
                <a:lnTo>
                  <a:pt x="949610" y="2199382"/>
                </a:lnTo>
                <a:lnTo>
                  <a:pt x="950518" y="2179868"/>
                </a:lnTo>
                <a:lnTo>
                  <a:pt x="950971" y="2170338"/>
                </a:lnTo>
                <a:lnTo>
                  <a:pt x="951198" y="2161489"/>
                </a:lnTo>
                <a:lnTo>
                  <a:pt x="951198" y="2153774"/>
                </a:lnTo>
                <a:lnTo>
                  <a:pt x="950971" y="2148555"/>
                </a:lnTo>
                <a:lnTo>
                  <a:pt x="950745" y="2146286"/>
                </a:lnTo>
                <a:lnTo>
                  <a:pt x="950745" y="2144017"/>
                </a:lnTo>
                <a:lnTo>
                  <a:pt x="951425" y="2138571"/>
                </a:lnTo>
                <a:lnTo>
                  <a:pt x="952559" y="2132898"/>
                </a:lnTo>
                <a:lnTo>
                  <a:pt x="953921" y="2127226"/>
                </a:lnTo>
                <a:lnTo>
                  <a:pt x="956643" y="2116788"/>
                </a:lnTo>
                <a:lnTo>
                  <a:pt x="957323" y="2112476"/>
                </a:lnTo>
                <a:lnTo>
                  <a:pt x="957777" y="2109527"/>
                </a:lnTo>
                <a:lnTo>
                  <a:pt x="957550" y="2104308"/>
                </a:lnTo>
                <a:lnTo>
                  <a:pt x="957097" y="2095005"/>
                </a:lnTo>
                <a:lnTo>
                  <a:pt x="956189" y="2082071"/>
                </a:lnTo>
                <a:lnTo>
                  <a:pt x="954828" y="2066868"/>
                </a:lnTo>
                <a:lnTo>
                  <a:pt x="953013" y="2050530"/>
                </a:lnTo>
                <a:lnTo>
                  <a:pt x="950971" y="2033739"/>
                </a:lnTo>
                <a:lnTo>
                  <a:pt x="948476" y="2017629"/>
                </a:lnTo>
                <a:lnTo>
                  <a:pt x="947115" y="2010368"/>
                </a:lnTo>
                <a:lnTo>
                  <a:pt x="945754" y="2003787"/>
                </a:lnTo>
                <a:lnTo>
                  <a:pt x="941897" y="1984954"/>
                </a:lnTo>
                <a:lnTo>
                  <a:pt x="936679" y="1957498"/>
                </a:lnTo>
                <a:lnTo>
                  <a:pt x="930554" y="1923688"/>
                </a:lnTo>
                <a:lnTo>
                  <a:pt x="924429" y="1887837"/>
                </a:lnTo>
                <a:lnTo>
                  <a:pt x="918531" y="1853120"/>
                </a:lnTo>
                <a:lnTo>
                  <a:pt x="913994" y="1822941"/>
                </a:lnTo>
                <a:lnTo>
                  <a:pt x="911045" y="1800931"/>
                </a:lnTo>
                <a:lnTo>
                  <a:pt x="910137" y="1794123"/>
                </a:lnTo>
                <a:lnTo>
                  <a:pt x="909910" y="1790720"/>
                </a:lnTo>
                <a:lnTo>
                  <a:pt x="910591" y="1786635"/>
                </a:lnTo>
                <a:lnTo>
                  <a:pt x="911045" y="1781643"/>
                </a:lnTo>
                <a:lnTo>
                  <a:pt x="911725" y="1771433"/>
                </a:lnTo>
                <a:lnTo>
                  <a:pt x="912179" y="1765987"/>
                </a:lnTo>
                <a:lnTo>
                  <a:pt x="913086" y="1760995"/>
                </a:lnTo>
                <a:lnTo>
                  <a:pt x="913994" y="1756684"/>
                </a:lnTo>
                <a:lnTo>
                  <a:pt x="914448" y="1754868"/>
                </a:lnTo>
                <a:lnTo>
                  <a:pt x="915355" y="1753053"/>
                </a:lnTo>
                <a:lnTo>
                  <a:pt x="916036" y="1751238"/>
                </a:lnTo>
                <a:lnTo>
                  <a:pt x="916489" y="1749196"/>
                </a:lnTo>
                <a:lnTo>
                  <a:pt x="917170" y="1746473"/>
                </a:lnTo>
                <a:lnTo>
                  <a:pt x="917397" y="1743750"/>
                </a:lnTo>
                <a:lnTo>
                  <a:pt x="917850" y="1737169"/>
                </a:lnTo>
                <a:lnTo>
                  <a:pt x="917850" y="1729681"/>
                </a:lnTo>
                <a:lnTo>
                  <a:pt x="917850" y="1722420"/>
                </a:lnTo>
                <a:lnTo>
                  <a:pt x="917624" y="1715159"/>
                </a:lnTo>
                <a:lnTo>
                  <a:pt x="916489" y="1702906"/>
                </a:lnTo>
                <a:lnTo>
                  <a:pt x="898341" y="1544297"/>
                </a:lnTo>
                <a:lnTo>
                  <a:pt x="886317" y="1439238"/>
                </a:lnTo>
                <a:lnTo>
                  <a:pt x="882461" y="1403613"/>
                </a:lnTo>
                <a:lnTo>
                  <a:pt x="881327" y="1392722"/>
                </a:lnTo>
                <a:lnTo>
                  <a:pt x="880873" y="1387503"/>
                </a:lnTo>
                <a:lnTo>
                  <a:pt x="881100" y="1381603"/>
                </a:lnTo>
                <a:lnTo>
                  <a:pt x="881100" y="1379561"/>
                </a:lnTo>
                <a:lnTo>
                  <a:pt x="880873" y="1377973"/>
                </a:lnTo>
                <a:lnTo>
                  <a:pt x="880646" y="1376384"/>
                </a:lnTo>
                <a:lnTo>
                  <a:pt x="879739" y="1374796"/>
                </a:lnTo>
                <a:lnTo>
                  <a:pt x="878604" y="1373208"/>
                </a:lnTo>
                <a:lnTo>
                  <a:pt x="877016" y="1371166"/>
                </a:lnTo>
                <a:lnTo>
                  <a:pt x="875201" y="1369123"/>
                </a:lnTo>
                <a:lnTo>
                  <a:pt x="873840" y="1367308"/>
                </a:lnTo>
                <a:lnTo>
                  <a:pt x="870891" y="1364812"/>
                </a:lnTo>
                <a:lnTo>
                  <a:pt x="869530" y="1362997"/>
                </a:lnTo>
                <a:lnTo>
                  <a:pt x="867715" y="1360728"/>
                </a:lnTo>
                <a:lnTo>
                  <a:pt x="865447" y="1357551"/>
                </a:lnTo>
                <a:lnTo>
                  <a:pt x="862497" y="1353467"/>
                </a:lnTo>
                <a:lnTo>
                  <a:pt x="859548" y="1348702"/>
                </a:lnTo>
                <a:lnTo>
                  <a:pt x="856826" y="1345525"/>
                </a:lnTo>
                <a:lnTo>
                  <a:pt x="855238" y="1344163"/>
                </a:lnTo>
                <a:lnTo>
                  <a:pt x="853877" y="1343256"/>
                </a:lnTo>
                <a:lnTo>
                  <a:pt x="852743" y="1342802"/>
                </a:lnTo>
                <a:lnTo>
                  <a:pt x="851608" y="1342121"/>
                </a:lnTo>
                <a:lnTo>
                  <a:pt x="850701" y="1342348"/>
                </a:lnTo>
                <a:lnTo>
                  <a:pt x="850020" y="1342802"/>
                </a:lnTo>
                <a:lnTo>
                  <a:pt x="849113" y="1343483"/>
                </a:lnTo>
                <a:lnTo>
                  <a:pt x="848432" y="1344844"/>
                </a:lnTo>
                <a:lnTo>
                  <a:pt x="848205" y="1346206"/>
                </a:lnTo>
                <a:lnTo>
                  <a:pt x="847979" y="1348248"/>
                </a:lnTo>
                <a:lnTo>
                  <a:pt x="847752" y="1350517"/>
                </a:lnTo>
                <a:lnTo>
                  <a:pt x="847979" y="1353467"/>
                </a:lnTo>
                <a:lnTo>
                  <a:pt x="848205" y="1359593"/>
                </a:lnTo>
                <a:lnTo>
                  <a:pt x="848205" y="1366174"/>
                </a:lnTo>
                <a:lnTo>
                  <a:pt x="848205" y="1372981"/>
                </a:lnTo>
                <a:lnTo>
                  <a:pt x="847752" y="1378880"/>
                </a:lnTo>
                <a:lnTo>
                  <a:pt x="846844" y="1388637"/>
                </a:lnTo>
                <a:lnTo>
                  <a:pt x="846617" y="1392495"/>
                </a:lnTo>
                <a:lnTo>
                  <a:pt x="843668" y="1392495"/>
                </a:lnTo>
                <a:lnTo>
                  <a:pt x="840492" y="1391814"/>
                </a:lnTo>
                <a:lnTo>
                  <a:pt x="837089" y="1390907"/>
                </a:lnTo>
                <a:lnTo>
                  <a:pt x="835275" y="1389999"/>
                </a:lnTo>
                <a:lnTo>
                  <a:pt x="833460" y="1389318"/>
                </a:lnTo>
                <a:lnTo>
                  <a:pt x="831872" y="1388184"/>
                </a:lnTo>
                <a:lnTo>
                  <a:pt x="830057" y="1386595"/>
                </a:lnTo>
                <a:lnTo>
                  <a:pt x="828923" y="1384780"/>
                </a:lnTo>
                <a:lnTo>
                  <a:pt x="827788" y="1382738"/>
                </a:lnTo>
                <a:lnTo>
                  <a:pt x="827108" y="1380242"/>
                </a:lnTo>
                <a:lnTo>
                  <a:pt x="826654" y="1377519"/>
                </a:lnTo>
                <a:lnTo>
                  <a:pt x="826427" y="1374569"/>
                </a:lnTo>
                <a:lnTo>
                  <a:pt x="825747" y="1372527"/>
                </a:lnTo>
                <a:lnTo>
                  <a:pt x="825066" y="1370939"/>
                </a:lnTo>
                <a:lnTo>
                  <a:pt x="824386" y="1369350"/>
                </a:lnTo>
                <a:lnTo>
                  <a:pt x="823251" y="1368670"/>
                </a:lnTo>
                <a:lnTo>
                  <a:pt x="822344" y="1367762"/>
                </a:lnTo>
                <a:lnTo>
                  <a:pt x="821210" y="1367535"/>
                </a:lnTo>
                <a:lnTo>
                  <a:pt x="820302" y="1367308"/>
                </a:lnTo>
                <a:lnTo>
                  <a:pt x="819168" y="1367535"/>
                </a:lnTo>
                <a:lnTo>
                  <a:pt x="818260" y="1367762"/>
                </a:lnTo>
                <a:lnTo>
                  <a:pt x="816446" y="1368216"/>
                </a:lnTo>
                <a:lnTo>
                  <a:pt x="814858" y="1369350"/>
                </a:lnTo>
                <a:lnTo>
                  <a:pt x="812589" y="1367989"/>
                </a:lnTo>
                <a:lnTo>
                  <a:pt x="810547" y="1366627"/>
                </a:lnTo>
                <a:lnTo>
                  <a:pt x="808279" y="1364585"/>
                </a:lnTo>
                <a:lnTo>
                  <a:pt x="805783" y="1362543"/>
                </a:lnTo>
                <a:lnTo>
                  <a:pt x="803742" y="1360047"/>
                </a:lnTo>
                <a:lnTo>
                  <a:pt x="803061" y="1358686"/>
                </a:lnTo>
                <a:lnTo>
                  <a:pt x="802380" y="1357324"/>
                </a:lnTo>
                <a:lnTo>
                  <a:pt x="801700" y="1356190"/>
                </a:lnTo>
                <a:lnTo>
                  <a:pt x="801700" y="1354828"/>
                </a:lnTo>
                <a:lnTo>
                  <a:pt x="801473" y="1353920"/>
                </a:lnTo>
                <a:lnTo>
                  <a:pt x="801019" y="1352786"/>
                </a:lnTo>
                <a:lnTo>
                  <a:pt x="800339" y="1352332"/>
                </a:lnTo>
                <a:lnTo>
                  <a:pt x="799431" y="1351878"/>
                </a:lnTo>
                <a:lnTo>
                  <a:pt x="798297" y="1351424"/>
                </a:lnTo>
                <a:lnTo>
                  <a:pt x="796936" y="1350971"/>
                </a:lnTo>
                <a:lnTo>
                  <a:pt x="794440" y="1350744"/>
                </a:lnTo>
                <a:lnTo>
                  <a:pt x="791718" y="1350971"/>
                </a:lnTo>
                <a:lnTo>
                  <a:pt x="789450" y="1351424"/>
                </a:lnTo>
                <a:lnTo>
                  <a:pt x="787181" y="1351878"/>
                </a:lnTo>
                <a:lnTo>
                  <a:pt x="784459" y="1347794"/>
                </a:lnTo>
                <a:lnTo>
                  <a:pt x="782190" y="1345071"/>
                </a:lnTo>
                <a:lnTo>
                  <a:pt x="779922" y="1342802"/>
                </a:lnTo>
                <a:lnTo>
                  <a:pt x="777653" y="1341214"/>
                </a:lnTo>
                <a:lnTo>
                  <a:pt x="775385" y="1339852"/>
                </a:lnTo>
                <a:lnTo>
                  <a:pt x="773570" y="1338944"/>
                </a:lnTo>
                <a:lnTo>
                  <a:pt x="771528" y="1337810"/>
                </a:lnTo>
                <a:lnTo>
                  <a:pt x="770167" y="1336902"/>
                </a:lnTo>
                <a:lnTo>
                  <a:pt x="769033" y="1335768"/>
                </a:lnTo>
                <a:lnTo>
                  <a:pt x="768352" y="1334406"/>
                </a:lnTo>
                <a:lnTo>
                  <a:pt x="767671" y="1332364"/>
                </a:lnTo>
                <a:lnTo>
                  <a:pt x="766991" y="1329868"/>
                </a:lnTo>
                <a:lnTo>
                  <a:pt x="765857" y="1323515"/>
                </a:lnTo>
                <a:lnTo>
                  <a:pt x="764495" y="1315800"/>
                </a:lnTo>
                <a:lnTo>
                  <a:pt x="764042" y="1307631"/>
                </a:lnTo>
                <a:lnTo>
                  <a:pt x="763588" y="1299689"/>
                </a:lnTo>
                <a:lnTo>
                  <a:pt x="763815" y="1291747"/>
                </a:lnTo>
                <a:lnTo>
                  <a:pt x="764042" y="1288117"/>
                </a:lnTo>
                <a:lnTo>
                  <a:pt x="764495" y="1284940"/>
                </a:lnTo>
                <a:lnTo>
                  <a:pt x="768352" y="1259073"/>
                </a:lnTo>
                <a:lnTo>
                  <a:pt x="771301" y="1237970"/>
                </a:lnTo>
                <a:lnTo>
                  <a:pt x="771528" y="1234793"/>
                </a:lnTo>
                <a:lnTo>
                  <a:pt x="771528" y="1232524"/>
                </a:lnTo>
                <a:lnTo>
                  <a:pt x="771301" y="1230936"/>
                </a:lnTo>
                <a:lnTo>
                  <a:pt x="771074" y="1230709"/>
                </a:lnTo>
                <a:lnTo>
                  <a:pt x="770621" y="1230482"/>
                </a:lnTo>
                <a:lnTo>
                  <a:pt x="769713" y="1230255"/>
                </a:lnTo>
                <a:lnTo>
                  <a:pt x="767898" y="1230482"/>
                </a:lnTo>
                <a:lnTo>
                  <a:pt x="762907" y="1231390"/>
                </a:lnTo>
                <a:lnTo>
                  <a:pt x="762681" y="1231390"/>
                </a:lnTo>
                <a:lnTo>
                  <a:pt x="762454" y="1230936"/>
                </a:lnTo>
                <a:lnTo>
                  <a:pt x="761773" y="1229121"/>
                </a:lnTo>
                <a:lnTo>
                  <a:pt x="761546" y="1226398"/>
                </a:lnTo>
                <a:lnTo>
                  <a:pt x="761093" y="1222313"/>
                </a:lnTo>
                <a:lnTo>
                  <a:pt x="760412" y="1211422"/>
                </a:lnTo>
                <a:lnTo>
                  <a:pt x="760412" y="1196900"/>
                </a:lnTo>
                <a:lnTo>
                  <a:pt x="760412" y="1179428"/>
                </a:lnTo>
                <a:lnTo>
                  <a:pt x="761093" y="1159687"/>
                </a:lnTo>
                <a:lnTo>
                  <a:pt x="761546" y="1138357"/>
                </a:lnTo>
                <a:lnTo>
                  <a:pt x="762227" y="1115893"/>
                </a:lnTo>
                <a:lnTo>
                  <a:pt x="764269" y="1069604"/>
                </a:lnTo>
                <a:lnTo>
                  <a:pt x="766764" y="1026037"/>
                </a:lnTo>
                <a:lnTo>
                  <a:pt x="769033" y="990186"/>
                </a:lnTo>
                <a:lnTo>
                  <a:pt x="770394" y="976117"/>
                </a:lnTo>
                <a:lnTo>
                  <a:pt x="771301" y="966133"/>
                </a:lnTo>
                <a:lnTo>
                  <a:pt x="772662" y="956603"/>
                </a:lnTo>
                <a:lnTo>
                  <a:pt x="774477" y="945031"/>
                </a:lnTo>
                <a:lnTo>
                  <a:pt x="779241" y="916894"/>
                </a:lnTo>
                <a:lnTo>
                  <a:pt x="785139" y="884446"/>
                </a:lnTo>
                <a:lnTo>
                  <a:pt x="791718" y="849956"/>
                </a:lnTo>
                <a:lnTo>
                  <a:pt x="803742" y="786648"/>
                </a:lnTo>
                <a:lnTo>
                  <a:pt x="808279" y="763050"/>
                </a:lnTo>
                <a:lnTo>
                  <a:pt x="811001" y="748301"/>
                </a:lnTo>
                <a:lnTo>
                  <a:pt x="814177" y="725383"/>
                </a:lnTo>
                <a:lnTo>
                  <a:pt x="818034" y="698154"/>
                </a:lnTo>
                <a:lnTo>
                  <a:pt x="821210" y="672740"/>
                </a:lnTo>
                <a:lnTo>
                  <a:pt x="822798" y="662529"/>
                </a:lnTo>
                <a:lnTo>
                  <a:pt x="824159" y="655495"/>
                </a:lnTo>
                <a:lnTo>
                  <a:pt x="826427" y="645738"/>
                </a:lnTo>
                <a:lnTo>
                  <a:pt x="830738" y="628039"/>
                </a:lnTo>
                <a:lnTo>
                  <a:pt x="842534" y="581069"/>
                </a:lnTo>
                <a:lnTo>
                  <a:pt x="854784" y="534099"/>
                </a:lnTo>
                <a:lnTo>
                  <a:pt x="859095" y="516854"/>
                </a:lnTo>
                <a:lnTo>
                  <a:pt x="861363" y="507551"/>
                </a:lnTo>
                <a:lnTo>
                  <a:pt x="861817" y="505055"/>
                </a:lnTo>
                <a:lnTo>
                  <a:pt x="862497" y="502786"/>
                </a:lnTo>
                <a:lnTo>
                  <a:pt x="863632" y="500063"/>
                </a:lnTo>
                <a:lnTo>
                  <a:pt x="864539" y="497567"/>
                </a:lnTo>
                <a:lnTo>
                  <a:pt x="866127" y="495071"/>
                </a:lnTo>
                <a:lnTo>
                  <a:pt x="867488" y="492802"/>
                </a:lnTo>
                <a:lnTo>
                  <a:pt x="869076" y="490306"/>
                </a:lnTo>
                <a:lnTo>
                  <a:pt x="870891" y="488036"/>
                </a:lnTo>
                <a:lnTo>
                  <a:pt x="872933" y="485767"/>
                </a:lnTo>
                <a:lnTo>
                  <a:pt x="874975" y="483725"/>
                </a:lnTo>
                <a:lnTo>
                  <a:pt x="877243" y="481456"/>
                </a:lnTo>
                <a:lnTo>
                  <a:pt x="879512" y="479641"/>
                </a:lnTo>
                <a:lnTo>
                  <a:pt x="882007" y="477826"/>
                </a:lnTo>
                <a:lnTo>
                  <a:pt x="884729" y="476010"/>
                </a:lnTo>
                <a:lnTo>
                  <a:pt x="887452" y="474649"/>
                </a:lnTo>
                <a:lnTo>
                  <a:pt x="890401" y="473287"/>
                </a:lnTo>
                <a:lnTo>
                  <a:pt x="911725" y="464211"/>
                </a:lnTo>
                <a:lnTo>
                  <a:pt x="943939" y="449689"/>
                </a:lnTo>
                <a:lnTo>
                  <a:pt x="993620" y="427906"/>
                </a:lnTo>
                <a:lnTo>
                  <a:pt x="997023" y="426090"/>
                </a:lnTo>
                <a:lnTo>
                  <a:pt x="1000426" y="424502"/>
                </a:lnTo>
                <a:lnTo>
                  <a:pt x="1006324" y="421325"/>
                </a:lnTo>
                <a:lnTo>
                  <a:pt x="1015399" y="415426"/>
                </a:lnTo>
                <a:lnTo>
                  <a:pt x="1016306" y="414972"/>
                </a:lnTo>
                <a:lnTo>
                  <a:pt x="1016987" y="414064"/>
                </a:lnTo>
                <a:lnTo>
                  <a:pt x="1017440" y="412930"/>
                </a:lnTo>
                <a:lnTo>
                  <a:pt x="1017667" y="412022"/>
                </a:lnTo>
                <a:lnTo>
                  <a:pt x="1017667" y="410888"/>
                </a:lnTo>
                <a:lnTo>
                  <a:pt x="1017667" y="409753"/>
                </a:lnTo>
                <a:lnTo>
                  <a:pt x="1016987" y="407030"/>
                </a:lnTo>
                <a:lnTo>
                  <a:pt x="1015852" y="404761"/>
                </a:lnTo>
                <a:lnTo>
                  <a:pt x="1014718" y="402719"/>
                </a:lnTo>
                <a:lnTo>
                  <a:pt x="1013130" y="401357"/>
                </a:lnTo>
                <a:lnTo>
                  <a:pt x="1012450" y="400677"/>
                </a:lnTo>
                <a:lnTo>
                  <a:pt x="1011542" y="400677"/>
                </a:lnTo>
                <a:lnTo>
                  <a:pt x="1002468" y="399996"/>
                </a:lnTo>
                <a:lnTo>
                  <a:pt x="997023" y="399542"/>
                </a:lnTo>
                <a:lnTo>
                  <a:pt x="994755" y="399315"/>
                </a:lnTo>
                <a:lnTo>
                  <a:pt x="993167" y="398634"/>
                </a:lnTo>
                <a:lnTo>
                  <a:pt x="991806" y="398181"/>
                </a:lnTo>
                <a:lnTo>
                  <a:pt x="991125" y="397500"/>
                </a:lnTo>
                <a:lnTo>
                  <a:pt x="989991" y="396819"/>
                </a:lnTo>
                <a:lnTo>
                  <a:pt x="989310" y="395685"/>
                </a:lnTo>
                <a:lnTo>
                  <a:pt x="988856" y="394550"/>
                </a:lnTo>
                <a:lnTo>
                  <a:pt x="988176" y="392962"/>
                </a:lnTo>
                <a:lnTo>
                  <a:pt x="987722" y="390239"/>
                </a:lnTo>
                <a:lnTo>
                  <a:pt x="987268" y="386835"/>
                </a:lnTo>
                <a:lnTo>
                  <a:pt x="987268" y="383885"/>
                </a:lnTo>
                <a:lnTo>
                  <a:pt x="987495" y="380709"/>
                </a:lnTo>
                <a:lnTo>
                  <a:pt x="987722" y="378213"/>
                </a:lnTo>
                <a:lnTo>
                  <a:pt x="987949" y="375944"/>
                </a:lnTo>
                <a:lnTo>
                  <a:pt x="988630" y="373674"/>
                </a:lnTo>
                <a:lnTo>
                  <a:pt x="989537" y="369590"/>
                </a:lnTo>
                <a:lnTo>
                  <a:pt x="989991" y="367321"/>
                </a:lnTo>
                <a:lnTo>
                  <a:pt x="990218" y="364598"/>
                </a:lnTo>
                <a:lnTo>
                  <a:pt x="990218" y="361648"/>
                </a:lnTo>
                <a:lnTo>
                  <a:pt x="989764" y="358245"/>
                </a:lnTo>
                <a:lnTo>
                  <a:pt x="989537" y="354614"/>
                </a:lnTo>
                <a:lnTo>
                  <a:pt x="989537" y="351664"/>
                </a:lnTo>
                <a:lnTo>
                  <a:pt x="989537" y="349395"/>
                </a:lnTo>
                <a:lnTo>
                  <a:pt x="989764" y="347353"/>
                </a:lnTo>
                <a:lnTo>
                  <a:pt x="990218" y="344857"/>
                </a:lnTo>
                <a:lnTo>
                  <a:pt x="990444" y="343949"/>
                </a:lnTo>
                <a:lnTo>
                  <a:pt x="988856" y="341000"/>
                </a:lnTo>
                <a:lnTo>
                  <a:pt x="987268" y="338277"/>
                </a:lnTo>
                <a:lnTo>
                  <a:pt x="985227" y="335554"/>
                </a:lnTo>
                <a:lnTo>
                  <a:pt x="984773" y="334873"/>
                </a:lnTo>
                <a:lnTo>
                  <a:pt x="984319" y="333965"/>
                </a:lnTo>
                <a:lnTo>
                  <a:pt x="983639" y="331469"/>
                </a:lnTo>
                <a:lnTo>
                  <a:pt x="983185" y="328520"/>
                </a:lnTo>
                <a:lnTo>
                  <a:pt x="982731" y="325343"/>
                </a:lnTo>
                <a:lnTo>
                  <a:pt x="982504" y="318536"/>
                </a:lnTo>
                <a:lnTo>
                  <a:pt x="982504" y="313997"/>
                </a:lnTo>
                <a:lnTo>
                  <a:pt x="982278" y="312636"/>
                </a:lnTo>
                <a:lnTo>
                  <a:pt x="981824" y="311501"/>
                </a:lnTo>
                <a:lnTo>
                  <a:pt x="981143" y="310821"/>
                </a:lnTo>
                <a:lnTo>
                  <a:pt x="980236" y="310367"/>
                </a:lnTo>
                <a:lnTo>
                  <a:pt x="977967" y="309232"/>
                </a:lnTo>
                <a:lnTo>
                  <a:pt x="975018" y="308325"/>
                </a:lnTo>
                <a:lnTo>
                  <a:pt x="974565" y="307644"/>
                </a:lnTo>
                <a:lnTo>
                  <a:pt x="974111" y="307190"/>
                </a:lnTo>
                <a:lnTo>
                  <a:pt x="973657" y="306056"/>
                </a:lnTo>
                <a:lnTo>
                  <a:pt x="973430" y="304467"/>
                </a:lnTo>
                <a:lnTo>
                  <a:pt x="973430" y="302425"/>
                </a:lnTo>
                <a:lnTo>
                  <a:pt x="973657" y="300156"/>
                </a:lnTo>
                <a:lnTo>
                  <a:pt x="974338" y="297660"/>
                </a:lnTo>
                <a:lnTo>
                  <a:pt x="976153" y="292214"/>
                </a:lnTo>
                <a:lnTo>
                  <a:pt x="978421" y="286768"/>
                </a:lnTo>
                <a:lnTo>
                  <a:pt x="980690" y="281323"/>
                </a:lnTo>
                <a:lnTo>
                  <a:pt x="982958" y="277011"/>
                </a:lnTo>
                <a:lnTo>
                  <a:pt x="984546" y="274062"/>
                </a:lnTo>
                <a:lnTo>
                  <a:pt x="985454" y="272019"/>
                </a:lnTo>
                <a:lnTo>
                  <a:pt x="985907" y="270204"/>
                </a:lnTo>
                <a:lnTo>
                  <a:pt x="986134" y="268389"/>
                </a:lnTo>
                <a:lnTo>
                  <a:pt x="986134" y="267027"/>
                </a:lnTo>
                <a:lnTo>
                  <a:pt x="985907" y="265212"/>
                </a:lnTo>
                <a:lnTo>
                  <a:pt x="985454" y="263397"/>
                </a:lnTo>
                <a:lnTo>
                  <a:pt x="984546" y="259086"/>
                </a:lnTo>
                <a:lnTo>
                  <a:pt x="983185" y="254547"/>
                </a:lnTo>
                <a:lnTo>
                  <a:pt x="981824" y="250463"/>
                </a:lnTo>
                <a:lnTo>
                  <a:pt x="980690" y="246606"/>
                </a:lnTo>
                <a:lnTo>
                  <a:pt x="980236" y="245244"/>
                </a:lnTo>
                <a:lnTo>
                  <a:pt x="980009" y="243656"/>
                </a:lnTo>
                <a:lnTo>
                  <a:pt x="980009" y="241387"/>
                </a:lnTo>
                <a:lnTo>
                  <a:pt x="980009" y="239118"/>
                </a:lnTo>
                <a:lnTo>
                  <a:pt x="980236" y="236622"/>
                </a:lnTo>
                <a:lnTo>
                  <a:pt x="980690" y="233899"/>
                </a:lnTo>
                <a:lnTo>
                  <a:pt x="981143" y="232764"/>
                </a:lnTo>
                <a:lnTo>
                  <a:pt x="981824" y="231630"/>
                </a:lnTo>
                <a:lnTo>
                  <a:pt x="983412" y="228907"/>
                </a:lnTo>
                <a:lnTo>
                  <a:pt x="985000" y="225049"/>
                </a:lnTo>
                <a:lnTo>
                  <a:pt x="986588" y="220284"/>
                </a:lnTo>
                <a:lnTo>
                  <a:pt x="987949" y="215292"/>
                </a:lnTo>
                <a:lnTo>
                  <a:pt x="989310" y="209619"/>
                </a:lnTo>
                <a:lnTo>
                  <a:pt x="990218" y="204174"/>
                </a:lnTo>
                <a:lnTo>
                  <a:pt x="991352" y="198955"/>
                </a:lnTo>
                <a:lnTo>
                  <a:pt x="992032" y="194190"/>
                </a:lnTo>
                <a:lnTo>
                  <a:pt x="992259" y="190105"/>
                </a:lnTo>
                <a:lnTo>
                  <a:pt x="992486" y="186475"/>
                </a:lnTo>
                <a:lnTo>
                  <a:pt x="992940" y="180348"/>
                </a:lnTo>
                <a:lnTo>
                  <a:pt x="993167" y="177398"/>
                </a:lnTo>
                <a:lnTo>
                  <a:pt x="993620" y="174902"/>
                </a:lnTo>
                <a:lnTo>
                  <a:pt x="994301" y="172406"/>
                </a:lnTo>
                <a:lnTo>
                  <a:pt x="995435" y="170364"/>
                </a:lnTo>
                <a:lnTo>
                  <a:pt x="996570" y="167868"/>
                </a:lnTo>
                <a:lnTo>
                  <a:pt x="997477" y="165145"/>
                </a:lnTo>
                <a:lnTo>
                  <a:pt x="998158" y="161969"/>
                </a:lnTo>
                <a:lnTo>
                  <a:pt x="998611" y="159019"/>
                </a:lnTo>
                <a:lnTo>
                  <a:pt x="998838" y="155615"/>
                </a:lnTo>
                <a:lnTo>
                  <a:pt x="998611" y="152892"/>
                </a:lnTo>
                <a:lnTo>
                  <a:pt x="998158" y="150169"/>
                </a:lnTo>
                <a:lnTo>
                  <a:pt x="997477" y="147900"/>
                </a:lnTo>
                <a:lnTo>
                  <a:pt x="996343" y="144723"/>
                </a:lnTo>
                <a:lnTo>
                  <a:pt x="995662" y="140866"/>
                </a:lnTo>
                <a:lnTo>
                  <a:pt x="995435" y="136101"/>
                </a:lnTo>
                <a:lnTo>
                  <a:pt x="995208" y="130882"/>
                </a:lnTo>
                <a:lnTo>
                  <a:pt x="995435" y="125209"/>
                </a:lnTo>
                <a:lnTo>
                  <a:pt x="996116" y="120217"/>
                </a:lnTo>
                <a:lnTo>
                  <a:pt x="996796" y="117948"/>
                </a:lnTo>
                <a:lnTo>
                  <a:pt x="997477" y="115679"/>
                </a:lnTo>
                <a:lnTo>
                  <a:pt x="998384" y="113637"/>
                </a:lnTo>
                <a:lnTo>
                  <a:pt x="999519" y="112049"/>
                </a:lnTo>
                <a:lnTo>
                  <a:pt x="1004736" y="105241"/>
                </a:lnTo>
                <a:lnTo>
                  <a:pt x="1007459" y="101838"/>
                </a:lnTo>
                <a:lnTo>
                  <a:pt x="1010862" y="98661"/>
                </a:lnTo>
                <a:lnTo>
                  <a:pt x="1013811" y="95484"/>
                </a:lnTo>
                <a:lnTo>
                  <a:pt x="1015626" y="94350"/>
                </a:lnTo>
                <a:lnTo>
                  <a:pt x="1017440" y="93215"/>
                </a:lnTo>
                <a:lnTo>
                  <a:pt x="1019028" y="92308"/>
                </a:lnTo>
                <a:lnTo>
                  <a:pt x="1020616" y="91854"/>
                </a:lnTo>
                <a:lnTo>
                  <a:pt x="1022204" y="91173"/>
                </a:lnTo>
                <a:lnTo>
                  <a:pt x="1024019" y="91173"/>
                </a:lnTo>
                <a:lnTo>
                  <a:pt x="1033547" y="90946"/>
                </a:lnTo>
                <a:lnTo>
                  <a:pt x="1040353" y="90492"/>
                </a:lnTo>
                <a:lnTo>
                  <a:pt x="1048066" y="89812"/>
                </a:lnTo>
                <a:lnTo>
                  <a:pt x="1056233" y="88904"/>
                </a:lnTo>
                <a:lnTo>
                  <a:pt x="1064173" y="87769"/>
                </a:lnTo>
                <a:lnTo>
                  <a:pt x="1072113" y="86408"/>
                </a:lnTo>
                <a:lnTo>
                  <a:pt x="1079372" y="84593"/>
                </a:lnTo>
                <a:lnTo>
                  <a:pt x="1083229" y="83912"/>
                </a:lnTo>
                <a:lnTo>
                  <a:pt x="1087539" y="83231"/>
                </a:lnTo>
                <a:lnTo>
                  <a:pt x="1092303" y="82324"/>
                </a:lnTo>
                <a:lnTo>
                  <a:pt x="1097748" y="81870"/>
                </a:lnTo>
                <a:lnTo>
                  <a:pt x="1103192" y="81416"/>
                </a:lnTo>
                <a:lnTo>
                  <a:pt x="1109090" y="81189"/>
                </a:lnTo>
                <a:lnTo>
                  <a:pt x="1114989" y="80962"/>
                </a:lnTo>
                <a:close/>
                <a:moveTo>
                  <a:pt x="387804" y="0"/>
                </a:moveTo>
                <a:lnTo>
                  <a:pt x="393020" y="0"/>
                </a:lnTo>
                <a:lnTo>
                  <a:pt x="398463" y="454"/>
                </a:lnTo>
                <a:lnTo>
                  <a:pt x="404359" y="1134"/>
                </a:lnTo>
                <a:lnTo>
                  <a:pt x="410482" y="2268"/>
                </a:lnTo>
                <a:lnTo>
                  <a:pt x="416832" y="3402"/>
                </a:lnTo>
                <a:lnTo>
                  <a:pt x="423182" y="4989"/>
                </a:lnTo>
                <a:lnTo>
                  <a:pt x="429532" y="6803"/>
                </a:lnTo>
                <a:lnTo>
                  <a:pt x="435656" y="8844"/>
                </a:lnTo>
                <a:lnTo>
                  <a:pt x="441779" y="10885"/>
                </a:lnTo>
                <a:lnTo>
                  <a:pt x="447675" y="13379"/>
                </a:lnTo>
                <a:lnTo>
                  <a:pt x="453345" y="15874"/>
                </a:lnTo>
                <a:lnTo>
                  <a:pt x="458561" y="18595"/>
                </a:lnTo>
                <a:lnTo>
                  <a:pt x="463324" y="21543"/>
                </a:lnTo>
                <a:lnTo>
                  <a:pt x="467632" y="24264"/>
                </a:lnTo>
                <a:lnTo>
                  <a:pt x="471261" y="27212"/>
                </a:lnTo>
                <a:lnTo>
                  <a:pt x="474209" y="30613"/>
                </a:lnTo>
                <a:lnTo>
                  <a:pt x="477157" y="33788"/>
                </a:lnTo>
                <a:lnTo>
                  <a:pt x="479652" y="37416"/>
                </a:lnTo>
                <a:lnTo>
                  <a:pt x="482374" y="41498"/>
                </a:lnTo>
                <a:lnTo>
                  <a:pt x="484868" y="45807"/>
                </a:lnTo>
                <a:lnTo>
                  <a:pt x="487363" y="50115"/>
                </a:lnTo>
                <a:lnTo>
                  <a:pt x="489857" y="54877"/>
                </a:lnTo>
                <a:lnTo>
                  <a:pt x="492352" y="59639"/>
                </a:lnTo>
                <a:lnTo>
                  <a:pt x="494620" y="64628"/>
                </a:lnTo>
                <a:lnTo>
                  <a:pt x="496661" y="69844"/>
                </a:lnTo>
                <a:lnTo>
                  <a:pt x="498475" y="74832"/>
                </a:lnTo>
                <a:lnTo>
                  <a:pt x="500290" y="80275"/>
                </a:lnTo>
                <a:lnTo>
                  <a:pt x="501650" y="85264"/>
                </a:lnTo>
                <a:lnTo>
                  <a:pt x="502784" y="90706"/>
                </a:lnTo>
                <a:lnTo>
                  <a:pt x="503918" y="95695"/>
                </a:lnTo>
                <a:lnTo>
                  <a:pt x="504599" y="100684"/>
                </a:lnTo>
                <a:lnTo>
                  <a:pt x="504825" y="105899"/>
                </a:lnTo>
                <a:lnTo>
                  <a:pt x="505506" y="121999"/>
                </a:lnTo>
                <a:lnTo>
                  <a:pt x="505279" y="132657"/>
                </a:lnTo>
                <a:lnTo>
                  <a:pt x="505279" y="138553"/>
                </a:lnTo>
                <a:lnTo>
                  <a:pt x="504825" y="140367"/>
                </a:lnTo>
                <a:lnTo>
                  <a:pt x="506186" y="140367"/>
                </a:lnTo>
                <a:lnTo>
                  <a:pt x="508907" y="140367"/>
                </a:lnTo>
                <a:lnTo>
                  <a:pt x="510722" y="140367"/>
                </a:lnTo>
                <a:lnTo>
                  <a:pt x="512536" y="140821"/>
                </a:lnTo>
                <a:lnTo>
                  <a:pt x="514350" y="141274"/>
                </a:lnTo>
                <a:lnTo>
                  <a:pt x="516165" y="141955"/>
                </a:lnTo>
                <a:lnTo>
                  <a:pt x="516845" y="142862"/>
                </a:lnTo>
                <a:lnTo>
                  <a:pt x="517299" y="143996"/>
                </a:lnTo>
                <a:lnTo>
                  <a:pt x="517979" y="145356"/>
                </a:lnTo>
                <a:lnTo>
                  <a:pt x="518659" y="147170"/>
                </a:lnTo>
                <a:lnTo>
                  <a:pt x="519340" y="151252"/>
                </a:lnTo>
                <a:lnTo>
                  <a:pt x="520020" y="155787"/>
                </a:lnTo>
                <a:lnTo>
                  <a:pt x="520700" y="160776"/>
                </a:lnTo>
                <a:lnTo>
                  <a:pt x="520700" y="166219"/>
                </a:lnTo>
                <a:lnTo>
                  <a:pt x="520474" y="171207"/>
                </a:lnTo>
                <a:lnTo>
                  <a:pt x="519793" y="175743"/>
                </a:lnTo>
                <a:lnTo>
                  <a:pt x="519340" y="178010"/>
                </a:lnTo>
                <a:lnTo>
                  <a:pt x="518659" y="180505"/>
                </a:lnTo>
                <a:lnTo>
                  <a:pt x="515711" y="187081"/>
                </a:lnTo>
                <a:lnTo>
                  <a:pt x="512309" y="194564"/>
                </a:lnTo>
                <a:lnTo>
                  <a:pt x="508227" y="201821"/>
                </a:lnTo>
                <a:lnTo>
                  <a:pt x="503918" y="208624"/>
                </a:lnTo>
                <a:lnTo>
                  <a:pt x="499609" y="214746"/>
                </a:lnTo>
                <a:lnTo>
                  <a:pt x="497568" y="217014"/>
                </a:lnTo>
                <a:lnTo>
                  <a:pt x="495754" y="219055"/>
                </a:lnTo>
                <a:lnTo>
                  <a:pt x="494166" y="220415"/>
                </a:lnTo>
                <a:lnTo>
                  <a:pt x="493032" y="221096"/>
                </a:lnTo>
                <a:lnTo>
                  <a:pt x="491672" y="221549"/>
                </a:lnTo>
                <a:lnTo>
                  <a:pt x="490765" y="222003"/>
                </a:lnTo>
                <a:lnTo>
                  <a:pt x="489631" y="223137"/>
                </a:lnTo>
                <a:lnTo>
                  <a:pt x="488950" y="224044"/>
                </a:lnTo>
                <a:lnTo>
                  <a:pt x="487363" y="226765"/>
                </a:lnTo>
                <a:lnTo>
                  <a:pt x="486229" y="229713"/>
                </a:lnTo>
                <a:lnTo>
                  <a:pt x="484188" y="236062"/>
                </a:lnTo>
                <a:lnTo>
                  <a:pt x="482827" y="238783"/>
                </a:lnTo>
                <a:lnTo>
                  <a:pt x="481693" y="241504"/>
                </a:lnTo>
                <a:lnTo>
                  <a:pt x="480559" y="243772"/>
                </a:lnTo>
                <a:lnTo>
                  <a:pt x="479652" y="246267"/>
                </a:lnTo>
                <a:lnTo>
                  <a:pt x="478972" y="248534"/>
                </a:lnTo>
                <a:lnTo>
                  <a:pt x="478518" y="250802"/>
                </a:lnTo>
                <a:lnTo>
                  <a:pt x="478065" y="256017"/>
                </a:lnTo>
                <a:lnTo>
                  <a:pt x="477157" y="262820"/>
                </a:lnTo>
                <a:lnTo>
                  <a:pt x="476250" y="268263"/>
                </a:lnTo>
                <a:lnTo>
                  <a:pt x="475797" y="275746"/>
                </a:lnTo>
                <a:lnTo>
                  <a:pt x="474209" y="294341"/>
                </a:lnTo>
                <a:lnTo>
                  <a:pt x="473302" y="311802"/>
                </a:lnTo>
                <a:lnTo>
                  <a:pt x="472849" y="317924"/>
                </a:lnTo>
                <a:lnTo>
                  <a:pt x="472395" y="321326"/>
                </a:lnTo>
                <a:lnTo>
                  <a:pt x="472168" y="322913"/>
                </a:lnTo>
                <a:lnTo>
                  <a:pt x="472849" y="323593"/>
                </a:lnTo>
                <a:lnTo>
                  <a:pt x="473302" y="324500"/>
                </a:lnTo>
                <a:lnTo>
                  <a:pt x="474209" y="324727"/>
                </a:lnTo>
                <a:lnTo>
                  <a:pt x="475343" y="325181"/>
                </a:lnTo>
                <a:lnTo>
                  <a:pt x="476250" y="325634"/>
                </a:lnTo>
                <a:lnTo>
                  <a:pt x="477157" y="326768"/>
                </a:lnTo>
                <a:lnTo>
                  <a:pt x="478065" y="327902"/>
                </a:lnTo>
                <a:lnTo>
                  <a:pt x="478518" y="330623"/>
                </a:lnTo>
                <a:lnTo>
                  <a:pt x="479425" y="333798"/>
                </a:lnTo>
                <a:lnTo>
                  <a:pt x="480559" y="342188"/>
                </a:lnTo>
                <a:lnTo>
                  <a:pt x="481466" y="350805"/>
                </a:lnTo>
                <a:lnTo>
                  <a:pt x="481693" y="357608"/>
                </a:lnTo>
                <a:lnTo>
                  <a:pt x="481693" y="358969"/>
                </a:lnTo>
                <a:lnTo>
                  <a:pt x="481920" y="359876"/>
                </a:lnTo>
                <a:lnTo>
                  <a:pt x="482827" y="361916"/>
                </a:lnTo>
                <a:lnTo>
                  <a:pt x="484188" y="363731"/>
                </a:lnTo>
                <a:lnTo>
                  <a:pt x="485775" y="365545"/>
                </a:lnTo>
                <a:lnTo>
                  <a:pt x="487363" y="367586"/>
                </a:lnTo>
                <a:lnTo>
                  <a:pt x="489177" y="370080"/>
                </a:lnTo>
                <a:lnTo>
                  <a:pt x="491218" y="373028"/>
                </a:lnTo>
                <a:lnTo>
                  <a:pt x="493032" y="377110"/>
                </a:lnTo>
                <a:lnTo>
                  <a:pt x="495074" y="382099"/>
                </a:lnTo>
                <a:lnTo>
                  <a:pt x="498249" y="387994"/>
                </a:lnTo>
                <a:lnTo>
                  <a:pt x="501877" y="394571"/>
                </a:lnTo>
                <a:lnTo>
                  <a:pt x="506413" y="401147"/>
                </a:lnTo>
                <a:lnTo>
                  <a:pt x="511175" y="407950"/>
                </a:lnTo>
                <a:lnTo>
                  <a:pt x="516391" y="414299"/>
                </a:lnTo>
                <a:lnTo>
                  <a:pt x="519113" y="417247"/>
                </a:lnTo>
                <a:lnTo>
                  <a:pt x="521834" y="419968"/>
                </a:lnTo>
                <a:lnTo>
                  <a:pt x="524783" y="422463"/>
                </a:lnTo>
                <a:lnTo>
                  <a:pt x="527277" y="424730"/>
                </a:lnTo>
                <a:lnTo>
                  <a:pt x="534988" y="430399"/>
                </a:lnTo>
                <a:lnTo>
                  <a:pt x="545874" y="437883"/>
                </a:lnTo>
                <a:lnTo>
                  <a:pt x="573088" y="456477"/>
                </a:lnTo>
                <a:lnTo>
                  <a:pt x="598034" y="473031"/>
                </a:lnTo>
                <a:lnTo>
                  <a:pt x="606652" y="478700"/>
                </a:lnTo>
                <a:lnTo>
                  <a:pt x="610734" y="481195"/>
                </a:lnTo>
                <a:lnTo>
                  <a:pt x="612775" y="482329"/>
                </a:lnTo>
                <a:lnTo>
                  <a:pt x="615497" y="484369"/>
                </a:lnTo>
                <a:lnTo>
                  <a:pt x="618899" y="486864"/>
                </a:lnTo>
                <a:lnTo>
                  <a:pt x="622300" y="489812"/>
                </a:lnTo>
                <a:lnTo>
                  <a:pt x="625475" y="493213"/>
                </a:lnTo>
                <a:lnTo>
                  <a:pt x="627063" y="495027"/>
                </a:lnTo>
                <a:lnTo>
                  <a:pt x="628197" y="496841"/>
                </a:lnTo>
                <a:lnTo>
                  <a:pt x="629558" y="498656"/>
                </a:lnTo>
                <a:lnTo>
                  <a:pt x="630238" y="500696"/>
                </a:lnTo>
                <a:lnTo>
                  <a:pt x="631145" y="502511"/>
                </a:lnTo>
                <a:lnTo>
                  <a:pt x="631372" y="504551"/>
                </a:lnTo>
                <a:lnTo>
                  <a:pt x="634320" y="540607"/>
                </a:lnTo>
                <a:lnTo>
                  <a:pt x="640670" y="611131"/>
                </a:lnTo>
                <a:lnTo>
                  <a:pt x="644299" y="649227"/>
                </a:lnTo>
                <a:lnTo>
                  <a:pt x="647474" y="683696"/>
                </a:lnTo>
                <a:lnTo>
                  <a:pt x="650649" y="710227"/>
                </a:lnTo>
                <a:lnTo>
                  <a:pt x="651783" y="719071"/>
                </a:lnTo>
                <a:lnTo>
                  <a:pt x="652917" y="724967"/>
                </a:lnTo>
                <a:lnTo>
                  <a:pt x="654504" y="733357"/>
                </a:lnTo>
                <a:lnTo>
                  <a:pt x="656091" y="743788"/>
                </a:lnTo>
                <a:lnTo>
                  <a:pt x="657679" y="755353"/>
                </a:lnTo>
                <a:lnTo>
                  <a:pt x="659267" y="767145"/>
                </a:lnTo>
                <a:lnTo>
                  <a:pt x="660400" y="778710"/>
                </a:lnTo>
                <a:lnTo>
                  <a:pt x="661308" y="788688"/>
                </a:lnTo>
                <a:lnTo>
                  <a:pt x="661761" y="797305"/>
                </a:lnTo>
                <a:lnTo>
                  <a:pt x="661988" y="802974"/>
                </a:lnTo>
                <a:lnTo>
                  <a:pt x="662215" y="805922"/>
                </a:lnTo>
                <a:lnTo>
                  <a:pt x="662668" y="810230"/>
                </a:lnTo>
                <a:lnTo>
                  <a:pt x="664256" y="822475"/>
                </a:lnTo>
                <a:lnTo>
                  <a:pt x="669018" y="855810"/>
                </a:lnTo>
                <a:lnTo>
                  <a:pt x="673781" y="889598"/>
                </a:lnTo>
                <a:lnTo>
                  <a:pt x="675368" y="902523"/>
                </a:lnTo>
                <a:lnTo>
                  <a:pt x="675822" y="907285"/>
                </a:lnTo>
                <a:lnTo>
                  <a:pt x="676049" y="910687"/>
                </a:lnTo>
                <a:lnTo>
                  <a:pt x="676049" y="915902"/>
                </a:lnTo>
                <a:lnTo>
                  <a:pt x="676729" y="920665"/>
                </a:lnTo>
                <a:lnTo>
                  <a:pt x="677183" y="925653"/>
                </a:lnTo>
                <a:lnTo>
                  <a:pt x="677863" y="930189"/>
                </a:lnTo>
                <a:lnTo>
                  <a:pt x="678770" y="933817"/>
                </a:lnTo>
                <a:lnTo>
                  <a:pt x="679677" y="937445"/>
                </a:lnTo>
                <a:lnTo>
                  <a:pt x="680811" y="940166"/>
                </a:lnTo>
                <a:lnTo>
                  <a:pt x="681718" y="942207"/>
                </a:lnTo>
                <a:lnTo>
                  <a:pt x="682625" y="944475"/>
                </a:lnTo>
                <a:lnTo>
                  <a:pt x="683533" y="947650"/>
                </a:lnTo>
                <a:lnTo>
                  <a:pt x="684213" y="951505"/>
                </a:lnTo>
                <a:lnTo>
                  <a:pt x="684893" y="955360"/>
                </a:lnTo>
                <a:lnTo>
                  <a:pt x="686027" y="963296"/>
                </a:lnTo>
                <a:lnTo>
                  <a:pt x="686254" y="969419"/>
                </a:lnTo>
                <a:lnTo>
                  <a:pt x="686708" y="972820"/>
                </a:lnTo>
                <a:lnTo>
                  <a:pt x="688068" y="979170"/>
                </a:lnTo>
                <a:lnTo>
                  <a:pt x="692377" y="997538"/>
                </a:lnTo>
                <a:lnTo>
                  <a:pt x="694418" y="1007969"/>
                </a:lnTo>
                <a:lnTo>
                  <a:pt x="696459" y="1018173"/>
                </a:lnTo>
                <a:lnTo>
                  <a:pt x="697593" y="1027924"/>
                </a:lnTo>
                <a:lnTo>
                  <a:pt x="698274" y="1032233"/>
                </a:lnTo>
                <a:lnTo>
                  <a:pt x="698274" y="1036315"/>
                </a:lnTo>
                <a:lnTo>
                  <a:pt x="698500" y="1041303"/>
                </a:lnTo>
                <a:lnTo>
                  <a:pt x="699181" y="1048787"/>
                </a:lnTo>
                <a:lnTo>
                  <a:pt x="701675" y="1069195"/>
                </a:lnTo>
                <a:lnTo>
                  <a:pt x="705304" y="1095047"/>
                </a:lnTo>
                <a:lnTo>
                  <a:pt x="709386" y="1123165"/>
                </a:lnTo>
                <a:lnTo>
                  <a:pt x="716643" y="1174641"/>
                </a:lnTo>
                <a:lnTo>
                  <a:pt x="718911" y="1192102"/>
                </a:lnTo>
                <a:lnTo>
                  <a:pt x="719818" y="1197091"/>
                </a:lnTo>
                <a:lnTo>
                  <a:pt x="719818" y="1199585"/>
                </a:lnTo>
                <a:lnTo>
                  <a:pt x="719365" y="1201626"/>
                </a:lnTo>
                <a:lnTo>
                  <a:pt x="719365" y="1203667"/>
                </a:lnTo>
                <a:lnTo>
                  <a:pt x="719138" y="1206842"/>
                </a:lnTo>
                <a:lnTo>
                  <a:pt x="718911" y="1207975"/>
                </a:lnTo>
                <a:lnTo>
                  <a:pt x="718458" y="1208882"/>
                </a:lnTo>
                <a:lnTo>
                  <a:pt x="717324" y="1209109"/>
                </a:lnTo>
                <a:lnTo>
                  <a:pt x="715963" y="1209109"/>
                </a:lnTo>
                <a:lnTo>
                  <a:pt x="715736" y="1209109"/>
                </a:lnTo>
                <a:lnTo>
                  <a:pt x="715056" y="1209336"/>
                </a:lnTo>
                <a:lnTo>
                  <a:pt x="714829" y="1210016"/>
                </a:lnTo>
                <a:lnTo>
                  <a:pt x="714602" y="1211604"/>
                </a:lnTo>
                <a:lnTo>
                  <a:pt x="714602" y="1213418"/>
                </a:lnTo>
                <a:lnTo>
                  <a:pt x="715056" y="1218407"/>
                </a:lnTo>
                <a:lnTo>
                  <a:pt x="716190" y="1224302"/>
                </a:lnTo>
                <a:lnTo>
                  <a:pt x="718458" y="1235867"/>
                </a:lnTo>
                <a:lnTo>
                  <a:pt x="719365" y="1240176"/>
                </a:lnTo>
                <a:lnTo>
                  <a:pt x="719818" y="1242444"/>
                </a:lnTo>
                <a:lnTo>
                  <a:pt x="719365" y="1243804"/>
                </a:lnTo>
                <a:lnTo>
                  <a:pt x="719138" y="1244938"/>
                </a:lnTo>
                <a:lnTo>
                  <a:pt x="718231" y="1247886"/>
                </a:lnTo>
                <a:lnTo>
                  <a:pt x="716870" y="1251061"/>
                </a:lnTo>
                <a:lnTo>
                  <a:pt x="722540" y="1277365"/>
                </a:lnTo>
                <a:lnTo>
                  <a:pt x="726395" y="1297094"/>
                </a:lnTo>
                <a:lnTo>
                  <a:pt x="727529" y="1305031"/>
                </a:lnTo>
                <a:lnTo>
                  <a:pt x="727983" y="1309566"/>
                </a:lnTo>
                <a:lnTo>
                  <a:pt x="727756" y="1311380"/>
                </a:lnTo>
                <a:lnTo>
                  <a:pt x="727302" y="1314101"/>
                </a:lnTo>
                <a:lnTo>
                  <a:pt x="725715" y="1322038"/>
                </a:lnTo>
                <a:lnTo>
                  <a:pt x="723447" y="1332242"/>
                </a:lnTo>
                <a:lnTo>
                  <a:pt x="720725" y="1343127"/>
                </a:lnTo>
                <a:lnTo>
                  <a:pt x="717777" y="1354012"/>
                </a:lnTo>
                <a:lnTo>
                  <a:pt x="714602" y="1363763"/>
                </a:lnTo>
                <a:lnTo>
                  <a:pt x="712334" y="1371699"/>
                </a:lnTo>
                <a:lnTo>
                  <a:pt x="710293" y="1376461"/>
                </a:lnTo>
                <a:lnTo>
                  <a:pt x="708706" y="1379183"/>
                </a:lnTo>
                <a:lnTo>
                  <a:pt x="707118" y="1382131"/>
                </a:lnTo>
                <a:lnTo>
                  <a:pt x="705077" y="1384625"/>
                </a:lnTo>
                <a:lnTo>
                  <a:pt x="702583" y="1387119"/>
                </a:lnTo>
                <a:lnTo>
                  <a:pt x="699408" y="1389614"/>
                </a:lnTo>
                <a:lnTo>
                  <a:pt x="696233" y="1392108"/>
                </a:lnTo>
                <a:lnTo>
                  <a:pt x="692377" y="1394376"/>
                </a:lnTo>
                <a:lnTo>
                  <a:pt x="688068" y="1396644"/>
                </a:lnTo>
                <a:lnTo>
                  <a:pt x="683759" y="1398911"/>
                </a:lnTo>
                <a:lnTo>
                  <a:pt x="679677" y="1401632"/>
                </a:lnTo>
                <a:lnTo>
                  <a:pt x="675822" y="1404127"/>
                </a:lnTo>
                <a:lnTo>
                  <a:pt x="672193" y="1406394"/>
                </a:lnTo>
                <a:lnTo>
                  <a:pt x="668111" y="1408662"/>
                </a:lnTo>
                <a:lnTo>
                  <a:pt x="666070" y="1409342"/>
                </a:lnTo>
                <a:lnTo>
                  <a:pt x="663802" y="1410249"/>
                </a:lnTo>
                <a:lnTo>
                  <a:pt x="661534" y="1410930"/>
                </a:lnTo>
                <a:lnTo>
                  <a:pt x="658813" y="1411383"/>
                </a:lnTo>
                <a:lnTo>
                  <a:pt x="656318" y="1411610"/>
                </a:lnTo>
                <a:lnTo>
                  <a:pt x="653597" y="1411610"/>
                </a:lnTo>
                <a:lnTo>
                  <a:pt x="648381" y="1411837"/>
                </a:lnTo>
                <a:lnTo>
                  <a:pt x="643391" y="1412290"/>
                </a:lnTo>
                <a:lnTo>
                  <a:pt x="635454" y="1412971"/>
                </a:lnTo>
                <a:lnTo>
                  <a:pt x="632052" y="1413197"/>
                </a:lnTo>
                <a:lnTo>
                  <a:pt x="629558" y="1413197"/>
                </a:lnTo>
                <a:lnTo>
                  <a:pt x="628424" y="1412971"/>
                </a:lnTo>
                <a:lnTo>
                  <a:pt x="627743" y="1412744"/>
                </a:lnTo>
                <a:lnTo>
                  <a:pt x="627290" y="1412290"/>
                </a:lnTo>
                <a:lnTo>
                  <a:pt x="626836" y="1411610"/>
                </a:lnTo>
                <a:lnTo>
                  <a:pt x="626156" y="1410476"/>
                </a:lnTo>
                <a:lnTo>
                  <a:pt x="625929" y="1409116"/>
                </a:lnTo>
                <a:lnTo>
                  <a:pt x="625929" y="1407982"/>
                </a:lnTo>
                <a:lnTo>
                  <a:pt x="626156" y="1406848"/>
                </a:lnTo>
                <a:lnTo>
                  <a:pt x="626836" y="1405941"/>
                </a:lnTo>
                <a:lnTo>
                  <a:pt x="627517" y="1404807"/>
                </a:lnTo>
                <a:lnTo>
                  <a:pt x="629104" y="1402993"/>
                </a:lnTo>
                <a:lnTo>
                  <a:pt x="630691" y="1401632"/>
                </a:lnTo>
                <a:lnTo>
                  <a:pt x="632279" y="1400499"/>
                </a:lnTo>
                <a:lnTo>
                  <a:pt x="634093" y="1399591"/>
                </a:lnTo>
                <a:lnTo>
                  <a:pt x="633186" y="1398684"/>
                </a:lnTo>
                <a:lnTo>
                  <a:pt x="630691" y="1397551"/>
                </a:lnTo>
                <a:lnTo>
                  <a:pt x="629104" y="1396644"/>
                </a:lnTo>
                <a:lnTo>
                  <a:pt x="627290" y="1395963"/>
                </a:lnTo>
                <a:lnTo>
                  <a:pt x="625475" y="1395736"/>
                </a:lnTo>
                <a:lnTo>
                  <a:pt x="623434" y="1395510"/>
                </a:lnTo>
                <a:lnTo>
                  <a:pt x="622527" y="1395283"/>
                </a:lnTo>
                <a:lnTo>
                  <a:pt x="621620" y="1395056"/>
                </a:lnTo>
                <a:lnTo>
                  <a:pt x="620940" y="1394376"/>
                </a:lnTo>
                <a:lnTo>
                  <a:pt x="620486" y="1393696"/>
                </a:lnTo>
                <a:lnTo>
                  <a:pt x="619352" y="1392108"/>
                </a:lnTo>
                <a:lnTo>
                  <a:pt x="618899" y="1390067"/>
                </a:lnTo>
                <a:lnTo>
                  <a:pt x="618899" y="1387800"/>
                </a:lnTo>
                <a:lnTo>
                  <a:pt x="619125" y="1385986"/>
                </a:lnTo>
                <a:lnTo>
                  <a:pt x="619579" y="1385079"/>
                </a:lnTo>
                <a:lnTo>
                  <a:pt x="620486" y="1384398"/>
                </a:lnTo>
                <a:lnTo>
                  <a:pt x="620940" y="1383718"/>
                </a:lnTo>
                <a:lnTo>
                  <a:pt x="621847" y="1383491"/>
                </a:lnTo>
                <a:lnTo>
                  <a:pt x="623888" y="1382811"/>
                </a:lnTo>
                <a:lnTo>
                  <a:pt x="625702" y="1382131"/>
                </a:lnTo>
                <a:lnTo>
                  <a:pt x="629331" y="1380090"/>
                </a:lnTo>
                <a:lnTo>
                  <a:pt x="632279" y="1377822"/>
                </a:lnTo>
                <a:lnTo>
                  <a:pt x="634320" y="1375781"/>
                </a:lnTo>
                <a:lnTo>
                  <a:pt x="634774" y="1374421"/>
                </a:lnTo>
                <a:lnTo>
                  <a:pt x="635000" y="1373287"/>
                </a:lnTo>
                <a:lnTo>
                  <a:pt x="634774" y="1371473"/>
                </a:lnTo>
                <a:lnTo>
                  <a:pt x="634320" y="1369659"/>
                </a:lnTo>
                <a:lnTo>
                  <a:pt x="632733" y="1366030"/>
                </a:lnTo>
                <a:lnTo>
                  <a:pt x="631825" y="1362856"/>
                </a:lnTo>
                <a:lnTo>
                  <a:pt x="631599" y="1359908"/>
                </a:lnTo>
                <a:lnTo>
                  <a:pt x="631599" y="1354919"/>
                </a:lnTo>
                <a:lnTo>
                  <a:pt x="632279" y="1340859"/>
                </a:lnTo>
                <a:lnTo>
                  <a:pt x="632733" y="1332923"/>
                </a:lnTo>
                <a:lnTo>
                  <a:pt x="633413" y="1325666"/>
                </a:lnTo>
                <a:lnTo>
                  <a:pt x="634093" y="1319317"/>
                </a:lnTo>
                <a:lnTo>
                  <a:pt x="634774" y="1315235"/>
                </a:lnTo>
                <a:lnTo>
                  <a:pt x="635681" y="1311834"/>
                </a:lnTo>
                <a:lnTo>
                  <a:pt x="636134" y="1308432"/>
                </a:lnTo>
                <a:lnTo>
                  <a:pt x="636361" y="1304804"/>
                </a:lnTo>
                <a:lnTo>
                  <a:pt x="636588" y="1301176"/>
                </a:lnTo>
                <a:lnTo>
                  <a:pt x="636361" y="1297547"/>
                </a:lnTo>
                <a:lnTo>
                  <a:pt x="636134" y="1293919"/>
                </a:lnTo>
                <a:lnTo>
                  <a:pt x="635454" y="1290291"/>
                </a:lnTo>
                <a:lnTo>
                  <a:pt x="634320" y="1287116"/>
                </a:lnTo>
                <a:lnTo>
                  <a:pt x="633867" y="1285529"/>
                </a:lnTo>
                <a:lnTo>
                  <a:pt x="633640" y="1283488"/>
                </a:lnTo>
                <a:lnTo>
                  <a:pt x="632733" y="1278953"/>
                </a:lnTo>
                <a:lnTo>
                  <a:pt x="632733" y="1273964"/>
                </a:lnTo>
                <a:lnTo>
                  <a:pt x="632733" y="1268522"/>
                </a:lnTo>
                <a:lnTo>
                  <a:pt x="633186" y="1259224"/>
                </a:lnTo>
                <a:lnTo>
                  <a:pt x="633413" y="1253782"/>
                </a:lnTo>
                <a:lnTo>
                  <a:pt x="633413" y="1252875"/>
                </a:lnTo>
                <a:lnTo>
                  <a:pt x="632733" y="1252194"/>
                </a:lnTo>
                <a:lnTo>
                  <a:pt x="632279" y="1251287"/>
                </a:lnTo>
                <a:lnTo>
                  <a:pt x="631825" y="1251061"/>
                </a:lnTo>
                <a:lnTo>
                  <a:pt x="630238" y="1250607"/>
                </a:lnTo>
                <a:lnTo>
                  <a:pt x="628877" y="1250380"/>
                </a:lnTo>
                <a:lnTo>
                  <a:pt x="628197" y="1250154"/>
                </a:lnTo>
                <a:lnTo>
                  <a:pt x="627743" y="1249700"/>
                </a:lnTo>
                <a:lnTo>
                  <a:pt x="627063" y="1248339"/>
                </a:lnTo>
                <a:lnTo>
                  <a:pt x="626156" y="1246299"/>
                </a:lnTo>
                <a:lnTo>
                  <a:pt x="625249" y="1244031"/>
                </a:lnTo>
                <a:lnTo>
                  <a:pt x="623888" y="1239496"/>
                </a:lnTo>
                <a:lnTo>
                  <a:pt x="623434" y="1237455"/>
                </a:lnTo>
                <a:lnTo>
                  <a:pt x="619806" y="1238362"/>
                </a:lnTo>
                <a:lnTo>
                  <a:pt x="612095" y="1207975"/>
                </a:lnTo>
                <a:lnTo>
                  <a:pt x="611868" y="1209336"/>
                </a:lnTo>
                <a:lnTo>
                  <a:pt x="610961" y="1213871"/>
                </a:lnTo>
                <a:lnTo>
                  <a:pt x="610734" y="1217726"/>
                </a:lnTo>
                <a:lnTo>
                  <a:pt x="610508" y="1222262"/>
                </a:lnTo>
                <a:lnTo>
                  <a:pt x="610508" y="1227704"/>
                </a:lnTo>
                <a:lnTo>
                  <a:pt x="610508" y="1234280"/>
                </a:lnTo>
                <a:lnTo>
                  <a:pt x="610961" y="1242897"/>
                </a:lnTo>
                <a:lnTo>
                  <a:pt x="611868" y="1253782"/>
                </a:lnTo>
                <a:lnTo>
                  <a:pt x="613683" y="1278272"/>
                </a:lnTo>
                <a:lnTo>
                  <a:pt x="615270" y="1299362"/>
                </a:lnTo>
                <a:lnTo>
                  <a:pt x="616177" y="1309793"/>
                </a:lnTo>
                <a:lnTo>
                  <a:pt x="616177" y="1311153"/>
                </a:lnTo>
                <a:lnTo>
                  <a:pt x="615497" y="1312060"/>
                </a:lnTo>
                <a:lnTo>
                  <a:pt x="614817" y="1313194"/>
                </a:lnTo>
                <a:lnTo>
                  <a:pt x="614136" y="1313874"/>
                </a:lnTo>
                <a:lnTo>
                  <a:pt x="612775" y="1315235"/>
                </a:lnTo>
                <a:lnTo>
                  <a:pt x="612095" y="1315689"/>
                </a:lnTo>
                <a:lnTo>
                  <a:pt x="611188" y="1369659"/>
                </a:lnTo>
                <a:lnTo>
                  <a:pt x="610281" y="1410023"/>
                </a:lnTo>
                <a:lnTo>
                  <a:pt x="610054" y="1425669"/>
                </a:lnTo>
                <a:lnTo>
                  <a:pt x="609600" y="1435194"/>
                </a:lnTo>
                <a:lnTo>
                  <a:pt x="605972" y="1492792"/>
                </a:lnTo>
                <a:lnTo>
                  <a:pt x="603477" y="1533383"/>
                </a:lnTo>
                <a:lnTo>
                  <a:pt x="602343" y="1552431"/>
                </a:lnTo>
                <a:lnTo>
                  <a:pt x="601663" y="1569438"/>
                </a:lnTo>
                <a:lnTo>
                  <a:pt x="601436" y="1585992"/>
                </a:lnTo>
                <a:lnTo>
                  <a:pt x="600983" y="1603680"/>
                </a:lnTo>
                <a:lnTo>
                  <a:pt x="600302" y="1640642"/>
                </a:lnTo>
                <a:lnTo>
                  <a:pt x="600075" y="1657876"/>
                </a:lnTo>
                <a:lnTo>
                  <a:pt x="599622" y="1672843"/>
                </a:lnTo>
                <a:lnTo>
                  <a:pt x="598941" y="1685088"/>
                </a:lnTo>
                <a:lnTo>
                  <a:pt x="598034" y="1689623"/>
                </a:lnTo>
                <a:lnTo>
                  <a:pt x="597581" y="1693478"/>
                </a:lnTo>
                <a:lnTo>
                  <a:pt x="590777" y="1726133"/>
                </a:lnTo>
                <a:lnTo>
                  <a:pt x="579665" y="1783731"/>
                </a:lnTo>
                <a:lnTo>
                  <a:pt x="573995" y="1814571"/>
                </a:lnTo>
                <a:lnTo>
                  <a:pt x="569006" y="1841783"/>
                </a:lnTo>
                <a:lnTo>
                  <a:pt x="565604" y="1863098"/>
                </a:lnTo>
                <a:lnTo>
                  <a:pt x="564697" y="1870355"/>
                </a:lnTo>
                <a:lnTo>
                  <a:pt x="564470" y="1875344"/>
                </a:lnTo>
                <a:lnTo>
                  <a:pt x="564016" y="1890990"/>
                </a:lnTo>
                <a:lnTo>
                  <a:pt x="562429" y="1921604"/>
                </a:lnTo>
                <a:lnTo>
                  <a:pt x="558120" y="2007774"/>
                </a:lnTo>
                <a:lnTo>
                  <a:pt x="555625" y="2053127"/>
                </a:lnTo>
                <a:lnTo>
                  <a:pt x="553131" y="2092811"/>
                </a:lnTo>
                <a:lnTo>
                  <a:pt x="551090" y="2122290"/>
                </a:lnTo>
                <a:lnTo>
                  <a:pt x="550183" y="2131134"/>
                </a:lnTo>
                <a:lnTo>
                  <a:pt x="549729" y="2135669"/>
                </a:lnTo>
                <a:lnTo>
                  <a:pt x="549502" y="2137937"/>
                </a:lnTo>
                <a:lnTo>
                  <a:pt x="549729" y="2140205"/>
                </a:lnTo>
                <a:lnTo>
                  <a:pt x="550409" y="2142926"/>
                </a:lnTo>
                <a:lnTo>
                  <a:pt x="551316" y="2145874"/>
                </a:lnTo>
                <a:lnTo>
                  <a:pt x="552450" y="2148822"/>
                </a:lnTo>
                <a:lnTo>
                  <a:pt x="554038" y="2152223"/>
                </a:lnTo>
                <a:lnTo>
                  <a:pt x="557440" y="2158799"/>
                </a:lnTo>
                <a:lnTo>
                  <a:pt x="564697" y="2172405"/>
                </a:lnTo>
                <a:lnTo>
                  <a:pt x="567645" y="2178755"/>
                </a:lnTo>
                <a:lnTo>
                  <a:pt x="569006" y="2181703"/>
                </a:lnTo>
                <a:lnTo>
                  <a:pt x="569686" y="2184651"/>
                </a:lnTo>
                <a:lnTo>
                  <a:pt x="571727" y="2191454"/>
                </a:lnTo>
                <a:lnTo>
                  <a:pt x="575129" y="2200524"/>
                </a:lnTo>
                <a:lnTo>
                  <a:pt x="582613" y="2222067"/>
                </a:lnTo>
                <a:lnTo>
                  <a:pt x="589870" y="2242249"/>
                </a:lnTo>
                <a:lnTo>
                  <a:pt x="592138" y="2249959"/>
                </a:lnTo>
                <a:lnTo>
                  <a:pt x="593272" y="2254494"/>
                </a:lnTo>
                <a:lnTo>
                  <a:pt x="593725" y="2255855"/>
                </a:lnTo>
                <a:lnTo>
                  <a:pt x="594406" y="2256988"/>
                </a:lnTo>
                <a:lnTo>
                  <a:pt x="595086" y="2258349"/>
                </a:lnTo>
                <a:lnTo>
                  <a:pt x="595766" y="2259483"/>
                </a:lnTo>
                <a:lnTo>
                  <a:pt x="598488" y="2261524"/>
                </a:lnTo>
                <a:lnTo>
                  <a:pt x="601209" y="2263565"/>
                </a:lnTo>
                <a:lnTo>
                  <a:pt x="608467" y="2268100"/>
                </a:lnTo>
                <a:lnTo>
                  <a:pt x="612549" y="2271048"/>
                </a:lnTo>
                <a:lnTo>
                  <a:pt x="617084" y="2273996"/>
                </a:lnTo>
                <a:lnTo>
                  <a:pt x="619579" y="2276037"/>
                </a:lnTo>
                <a:lnTo>
                  <a:pt x="623434" y="2278078"/>
                </a:lnTo>
                <a:lnTo>
                  <a:pt x="627970" y="2280345"/>
                </a:lnTo>
                <a:lnTo>
                  <a:pt x="633186" y="2282840"/>
                </a:lnTo>
                <a:lnTo>
                  <a:pt x="644979" y="2287828"/>
                </a:lnTo>
                <a:lnTo>
                  <a:pt x="658133" y="2293044"/>
                </a:lnTo>
                <a:lnTo>
                  <a:pt x="671286" y="2297579"/>
                </a:lnTo>
                <a:lnTo>
                  <a:pt x="683986" y="2301661"/>
                </a:lnTo>
                <a:lnTo>
                  <a:pt x="689656" y="2303022"/>
                </a:lnTo>
                <a:lnTo>
                  <a:pt x="694645" y="2304382"/>
                </a:lnTo>
                <a:lnTo>
                  <a:pt x="699181" y="2305063"/>
                </a:lnTo>
                <a:lnTo>
                  <a:pt x="702809" y="2305743"/>
                </a:lnTo>
                <a:lnTo>
                  <a:pt x="709159" y="2305970"/>
                </a:lnTo>
                <a:lnTo>
                  <a:pt x="714829" y="2306196"/>
                </a:lnTo>
                <a:lnTo>
                  <a:pt x="725715" y="2305970"/>
                </a:lnTo>
                <a:lnTo>
                  <a:pt x="730704" y="2305970"/>
                </a:lnTo>
                <a:lnTo>
                  <a:pt x="735013" y="2305970"/>
                </a:lnTo>
                <a:lnTo>
                  <a:pt x="738642" y="2306196"/>
                </a:lnTo>
                <a:lnTo>
                  <a:pt x="742043" y="2306877"/>
                </a:lnTo>
                <a:lnTo>
                  <a:pt x="744765" y="2308237"/>
                </a:lnTo>
                <a:lnTo>
                  <a:pt x="747259" y="2309598"/>
                </a:lnTo>
                <a:lnTo>
                  <a:pt x="749301" y="2311412"/>
                </a:lnTo>
                <a:lnTo>
                  <a:pt x="751115" y="2313453"/>
                </a:lnTo>
                <a:lnTo>
                  <a:pt x="752475" y="2315721"/>
                </a:lnTo>
                <a:lnTo>
                  <a:pt x="753383" y="2318215"/>
                </a:lnTo>
                <a:lnTo>
                  <a:pt x="753836" y="2321163"/>
                </a:lnTo>
                <a:lnTo>
                  <a:pt x="754063" y="2323884"/>
                </a:lnTo>
                <a:lnTo>
                  <a:pt x="753836" y="2325698"/>
                </a:lnTo>
                <a:lnTo>
                  <a:pt x="753156" y="2327286"/>
                </a:lnTo>
                <a:lnTo>
                  <a:pt x="751795" y="2328873"/>
                </a:lnTo>
                <a:lnTo>
                  <a:pt x="750434" y="2330460"/>
                </a:lnTo>
                <a:lnTo>
                  <a:pt x="748393" y="2332274"/>
                </a:lnTo>
                <a:lnTo>
                  <a:pt x="746125" y="2334088"/>
                </a:lnTo>
                <a:lnTo>
                  <a:pt x="743404" y="2335903"/>
                </a:lnTo>
                <a:lnTo>
                  <a:pt x="740683" y="2337490"/>
                </a:lnTo>
                <a:lnTo>
                  <a:pt x="734333" y="2340891"/>
                </a:lnTo>
                <a:lnTo>
                  <a:pt x="727756" y="2343613"/>
                </a:lnTo>
                <a:lnTo>
                  <a:pt x="720952" y="2346107"/>
                </a:lnTo>
                <a:lnTo>
                  <a:pt x="717777" y="2347241"/>
                </a:lnTo>
                <a:lnTo>
                  <a:pt x="714375" y="2347921"/>
                </a:lnTo>
                <a:lnTo>
                  <a:pt x="710293" y="2348601"/>
                </a:lnTo>
                <a:lnTo>
                  <a:pt x="704170" y="2349508"/>
                </a:lnTo>
                <a:lnTo>
                  <a:pt x="688068" y="2351096"/>
                </a:lnTo>
                <a:lnTo>
                  <a:pt x="667884" y="2352456"/>
                </a:lnTo>
                <a:lnTo>
                  <a:pt x="644979" y="2353817"/>
                </a:lnTo>
                <a:lnTo>
                  <a:pt x="622300" y="2354497"/>
                </a:lnTo>
                <a:lnTo>
                  <a:pt x="611188" y="2354724"/>
                </a:lnTo>
                <a:lnTo>
                  <a:pt x="601209" y="2354724"/>
                </a:lnTo>
                <a:lnTo>
                  <a:pt x="592138" y="2354497"/>
                </a:lnTo>
                <a:lnTo>
                  <a:pt x="583974" y="2354271"/>
                </a:lnTo>
                <a:lnTo>
                  <a:pt x="577397" y="2353817"/>
                </a:lnTo>
                <a:lnTo>
                  <a:pt x="572634" y="2352910"/>
                </a:lnTo>
                <a:lnTo>
                  <a:pt x="564697" y="2351096"/>
                </a:lnTo>
                <a:lnTo>
                  <a:pt x="557440" y="2348601"/>
                </a:lnTo>
                <a:lnTo>
                  <a:pt x="550409" y="2346334"/>
                </a:lnTo>
                <a:lnTo>
                  <a:pt x="544513" y="2344066"/>
                </a:lnTo>
                <a:lnTo>
                  <a:pt x="533854" y="2340211"/>
                </a:lnTo>
                <a:lnTo>
                  <a:pt x="526143" y="2337263"/>
                </a:lnTo>
                <a:lnTo>
                  <a:pt x="523422" y="2336583"/>
                </a:lnTo>
                <a:lnTo>
                  <a:pt x="521381" y="2336356"/>
                </a:lnTo>
                <a:lnTo>
                  <a:pt x="519793" y="2336583"/>
                </a:lnTo>
                <a:lnTo>
                  <a:pt x="518659" y="2337036"/>
                </a:lnTo>
                <a:lnTo>
                  <a:pt x="517752" y="2338397"/>
                </a:lnTo>
                <a:lnTo>
                  <a:pt x="517299" y="2339531"/>
                </a:lnTo>
                <a:lnTo>
                  <a:pt x="517072" y="2341572"/>
                </a:lnTo>
                <a:lnTo>
                  <a:pt x="516845" y="2343839"/>
                </a:lnTo>
                <a:lnTo>
                  <a:pt x="516845" y="2345200"/>
                </a:lnTo>
                <a:lnTo>
                  <a:pt x="516391" y="2345880"/>
                </a:lnTo>
                <a:lnTo>
                  <a:pt x="515711" y="2346787"/>
                </a:lnTo>
                <a:lnTo>
                  <a:pt x="515031" y="2347468"/>
                </a:lnTo>
                <a:lnTo>
                  <a:pt x="513670" y="2347921"/>
                </a:lnTo>
                <a:lnTo>
                  <a:pt x="512536" y="2348148"/>
                </a:lnTo>
                <a:lnTo>
                  <a:pt x="508681" y="2348601"/>
                </a:lnTo>
                <a:lnTo>
                  <a:pt x="503918" y="2348601"/>
                </a:lnTo>
                <a:lnTo>
                  <a:pt x="497795" y="2348601"/>
                </a:lnTo>
                <a:lnTo>
                  <a:pt x="490538" y="2349055"/>
                </a:lnTo>
                <a:lnTo>
                  <a:pt x="481693" y="2349282"/>
                </a:lnTo>
                <a:lnTo>
                  <a:pt x="471488" y="2349508"/>
                </a:lnTo>
                <a:lnTo>
                  <a:pt x="460602" y="2349735"/>
                </a:lnTo>
                <a:lnTo>
                  <a:pt x="449263" y="2349508"/>
                </a:lnTo>
                <a:lnTo>
                  <a:pt x="438150" y="2349055"/>
                </a:lnTo>
                <a:lnTo>
                  <a:pt x="418647" y="2348148"/>
                </a:lnTo>
                <a:lnTo>
                  <a:pt x="406400" y="2347921"/>
                </a:lnTo>
                <a:lnTo>
                  <a:pt x="403452" y="2347694"/>
                </a:lnTo>
                <a:lnTo>
                  <a:pt x="402318" y="2347468"/>
                </a:lnTo>
                <a:lnTo>
                  <a:pt x="401411" y="2347014"/>
                </a:lnTo>
                <a:lnTo>
                  <a:pt x="400504" y="2346334"/>
                </a:lnTo>
                <a:lnTo>
                  <a:pt x="399823" y="2345653"/>
                </a:lnTo>
                <a:lnTo>
                  <a:pt x="399370" y="2344973"/>
                </a:lnTo>
                <a:lnTo>
                  <a:pt x="399143" y="2344066"/>
                </a:lnTo>
                <a:lnTo>
                  <a:pt x="398463" y="2342025"/>
                </a:lnTo>
                <a:lnTo>
                  <a:pt x="398463" y="2339531"/>
                </a:lnTo>
                <a:lnTo>
                  <a:pt x="398463" y="2333181"/>
                </a:lnTo>
                <a:lnTo>
                  <a:pt x="398236" y="2331141"/>
                </a:lnTo>
                <a:lnTo>
                  <a:pt x="398009" y="2328873"/>
                </a:lnTo>
                <a:lnTo>
                  <a:pt x="396648" y="2323204"/>
                </a:lnTo>
                <a:lnTo>
                  <a:pt x="393020" y="2308464"/>
                </a:lnTo>
                <a:lnTo>
                  <a:pt x="391206" y="2300301"/>
                </a:lnTo>
                <a:lnTo>
                  <a:pt x="390752" y="2296446"/>
                </a:lnTo>
                <a:lnTo>
                  <a:pt x="390072" y="2292817"/>
                </a:lnTo>
                <a:lnTo>
                  <a:pt x="389618" y="2288962"/>
                </a:lnTo>
                <a:lnTo>
                  <a:pt x="389618" y="2285561"/>
                </a:lnTo>
                <a:lnTo>
                  <a:pt x="389845" y="2282386"/>
                </a:lnTo>
                <a:lnTo>
                  <a:pt x="390525" y="2279211"/>
                </a:lnTo>
                <a:lnTo>
                  <a:pt x="392113" y="2274223"/>
                </a:lnTo>
                <a:lnTo>
                  <a:pt x="393927" y="2269234"/>
                </a:lnTo>
                <a:lnTo>
                  <a:pt x="395515" y="2264925"/>
                </a:lnTo>
                <a:lnTo>
                  <a:pt x="396648" y="2261070"/>
                </a:lnTo>
                <a:lnTo>
                  <a:pt x="397102" y="2259256"/>
                </a:lnTo>
                <a:lnTo>
                  <a:pt x="397329" y="2257669"/>
                </a:lnTo>
                <a:lnTo>
                  <a:pt x="397329" y="2256535"/>
                </a:lnTo>
                <a:lnTo>
                  <a:pt x="397102" y="2255174"/>
                </a:lnTo>
                <a:lnTo>
                  <a:pt x="396422" y="2254041"/>
                </a:lnTo>
                <a:lnTo>
                  <a:pt x="395741" y="2253133"/>
                </a:lnTo>
                <a:lnTo>
                  <a:pt x="394834" y="2252453"/>
                </a:lnTo>
                <a:lnTo>
                  <a:pt x="393247" y="2251773"/>
                </a:lnTo>
                <a:lnTo>
                  <a:pt x="392340" y="2251546"/>
                </a:lnTo>
                <a:lnTo>
                  <a:pt x="391659" y="2250866"/>
                </a:lnTo>
                <a:lnTo>
                  <a:pt x="390525" y="2249732"/>
                </a:lnTo>
                <a:lnTo>
                  <a:pt x="389391" y="2247918"/>
                </a:lnTo>
                <a:lnTo>
                  <a:pt x="388711" y="2245650"/>
                </a:lnTo>
                <a:lnTo>
                  <a:pt x="388257" y="2242929"/>
                </a:lnTo>
                <a:lnTo>
                  <a:pt x="387577" y="2239754"/>
                </a:lnTo>
                <a:lnTo>
                  <a:pt x="387577" y="2236580"/>
                </a:lnTo>
                <a:lnTo>
                  <a:pt x="387577" y="2232725"/>
                </a:lnTo>
                <a:lnTo>
                  <a:pt x="388257" y="2224788"/>
                </a:lnTo>
                <a:lnTo>
                  <a:pt x="389165" y="2216171"/>
                </a:lnTo>
                <a:lnTo>
                  <a:pt x="390525" y="2207327"/>
                </a:lnTo>
                <a:lnTo>
                  <a:pt x="391886" y="2198937"/>
                </a:lnTo>
                <a:lnTo>
                  <a:pt x="393247" y="2190546"/>
                </a:lnTo>
                <a:lnTo>
                  <a:pt x="394381" y="2183063"/>
                </a:lnTo>
                <a:lnTo>
                  <a:pt x="395968" y="2169684"/>
                </a:lnTo>
                <a:lnTo>
                  <a:pt x="397102" y="2159253"/>
                </a:lnTo>
                <a:lnTo>
                  <a:pt x="397329" y="2152904"/>
                </a:lnTo>
                <a:lnTo>
                  <a:pt x="397329" y="2151089"/>
                </a:lnTo>
                <a:lnTo>
                  <a:pt x="397556" y="2149049"/>
                </a:lnTo>
                <a:lnTo>
                  <a:pt x="397782" y="2147008"/>
                </a:lnTo>
                <a:lnTo>
                  <a:pt x="398463" y="2144740"/>
                </a:lnTo>
                <a:lnTo>
                  <a:pt x="399370" y="2142699"/>
                </a:lnTo>
                <a:lnTo>
                  <a:pt x="400504" y="2140431"/>
                </a:lnTo>
                <a:lnTo>
                  <a:pt x="402091" y="2138164"/>
                </a:lnTo>
                <a:lnTo>
                  <a:pt x="403906" y="2135669"/>
                </a:lnTo>
                <a:lnTo>
                  <a:pt x="405947" y="2132948"/>
                </a:lnTo>
                <a:lnTo>
                  <a:pt x="408215" y="2129774"/>
                </a:lnTo>
                <a:lnTo>
                  <a:pt x="410256" y="2126599"/>
                </a:lnTo>
                <a:lnTo>
                  <a:pt x="411616" y="2122971"/>
                </a:lnTo>
                <a:lnTo>
                  <a:pt x="412523" y="2120930"/>
                </a:lnTo>
                <a:lnTo>
                  <a:pt x="412977" y="2119116"/>
                </a:lnTo>
                <a:lnTo>
                  <a:pt x="413431" y="2117075"/>
                </a:lnTo>
                <a:lnTo>
                  <a:pt x="413431" y="2115487"/>
                </a:lnTo>
                <a:lnTo>
                  <a:pt x="413431" y="2113673"/>
                </a:lnTo>
                <a:lnTo>
                  <a:pt x="413204" y="2111632"/>
                </a:lnTo>
                <a:lnTo>
                  <a:pt x="412750" y="2109818"/>
                </a:lnTo>
                <a:lnTo>
                  <a:pt x="411616" y="2108004"/>
                </a:lnTo>
                <a:lnTo>
                  <a:pt x="410936" y="2106190"/>
                </a:lnTo>
                <a:lnTo>
                  <a:pt x="410029" y="2104149"/>
                </a:lnTo>
                <a:lnTo>
                  <a:pt x="408668" y="2099614"/>
                </a:lnTo>
                <a:lnTo>
                  <a:pt x="407761" y="2094625"/>
                </a:lnTo>
                <a:lnTo>
                  <a:pt x="407081" y="2089636"/>
                </a:lnTo>
                <a:lnTo>
                  <a:pt x="406627" y="2084194"/>
                </a:lnTo>
                <a:lnTo>
                  <a:pt x="406627" y="2079432"/>
                </a:lnTo>
                <a:lnTo>
                  <a:pt x="406400" y="2071042"/>
                </a:lnTo>
                <a:lnTo>
                  <a:pt x="403906" y="1957886"/>
                </a:lnTo>
                <a:lnTo>
                  <a:pt x="402998" y="1916842"/>
                </a:lnTo>
                <a:lnTo>
                  <a:pt x="402545" y="1879652"/>
                </a:lnTo>
                <a:lnTo>
                  <a:pt x="402318" y="1850400"/>
                </a:lnTo>
                <a:lnTo>
                  <a:pt x="402318" y="1840649"/>
                </a:lnTo>
                <a:lnTo>
                  <a:pt x="402545" y="1834299"/>
                </a:lnTo>
                <a:lnTo>
                  <a:pt x="404813" y="1794162"/>
                </a:lnTo>
                <a:lnTo>
                  <a:pt x="406173" y="1772166"/>
                </a:lnTo>
                <a:lnTo>
                  <a:pt x="406400" y="1761281"/>
                </a:lnTo>
                <a:lnTo>
                  <a:pt x="406400" y="1751077"/>
                </a:lnTo>
                <a:lnTo>
                  <a:pt x="406627" y="1729307"/>
                </a:lnTo>
                <a:lnTo>
                  <a:pt x="407081" y="1705724"/>
                </a:lnTo>
                <a:lnTo>
                  <a:pt x="407761" y="1685088"/>
                </a:lnTo>
                <a:lnTo>
                  <a:pt x="407988" y="1671029"/>
                </a:lnTo>
                <a:lnTo>
                  <a:pt x="407761" y="1668534"/>
                </a:lnTo>
                <a:lnTo>
                  <a:pt x="407081" y="1665813"/>
                </a:lnTo>
                <a:lnTo>
                  <a:pt x="406400" y="1662412"/>
                </a:lnTo>
                <a:lnTo>
                  <a:pt x="405266" y="1659010"/>
                </a:lnTo>
                <a:lnTo>
                  <a:pt x="402545" y="1651300"/>
                </a:lnTo>
                <a:lnTo>
                  <a:pt x="399597" y="1643363"/>
                </a:lnTo>
                <a:lnTo>
                  <a:pt x="396422" y="1635427"/>
                </a:lnTo>
                <a:lnTo>
                  <a:pt x="393700" y="1627717"/>
                </a:lnTo>
                <a:lnTo>
                  <a:pt x="391432" y="1621141"/>
                </a:lnTo>
                <a:lnTo>
                  <a:pt x="390979" y="1618193"/>
                </a:lnTo>
                <a:lnTo>
                  <a:pt x="390525" y="1615925"/>
                </a:lnTo>
                <a:lnTo>
                  <a:pt x="389391" y="1606628"/>
                </a:lnTo>
                <a:lnTo>
                  <a:pt x="387804" y="1597103"/>
                </a:lnTo>
                <a:lnTo>
                  <a:pt x="386216" y="1586219"/>
                </a:lnTo>
                <a:lnTo>
                  <a:pt x="384175" y="1573520"/>
                </a:lnTo>
                <a:lnTo>
                  <a:pt x="383041" y="1567171"/>
                </a:lnTo>
                <a:lnTo>
                  <a:pt x="382361" y="1564223"/>
                </a:lnTo>
                <a:lnTo>
                  <a:pt x="381227" y="1561955"/>
                </a:lnTo>
                <a:lnTo>
                  <a:pt x="380547" y="1559914"/>
                </a:lnTo>
                <a:lnTo>
                  <a:pt x="379640" y="1558100"/>
                </a:lnTo>
                <a:lnTo>
                  <a:pt x="378506" y="1557193"/>
                </a:lnTo>
                <a:lnTo>
                  <a:pt x="377825" y="1556513"/>
                </a:lnTo>
                <a:lnTo>
                  <a:pt x="377145" y="1556513"/>
                </a:lnTo>
                <a:lnTo>
                  <a:pt x="376691" y="1556739"/>
                </a:lnTo>
                <a:lnTo>
                  <a:pt x="376011" y="1557646"/>
                </a:lnTo>
                <a:lnTo>
                  <a:pt x="374877" y="1559007"/>
                </a:lnTo>
                <a:lnTo>
                  <a:pt x="374197" y="1561728"/>
                </a:lnTo>
                <a:lnTo>
                  <a:pt x="373516" y="1564676"/>
                </a:lnTo>
                <a:lnTo>
                  <a:pt x="372836" y="1568985"/>
                </a:lnTo>
                <a:lnTo>
                  <a:pt x="372382" y="1573973"/>
                </a:lnTo>
                <a:lnTo>
                  <a:pt x="372156" y="1580096"/>
                </a:lnTo>
                <a:lnTo>
                  <a:pt x="371475" y="1597103"/>
                </a:lnTo>
                <a:lnTo>
                  <a:pt x="369888" y="1619553"/>
                </a:lnTo>
                <a:lnTo>
                  <a:pt x="366259" y="1672616"/>
                </a:lnTo>
                <a:lnTo>
                  <a:pt x="363084" y="1720237"/>
                </a:lnTo>
                <a:lnTo>
                  <a:pt x="361950" y="1736790"/>
                </a:lnTo>
                <a:lnTo>
                  <a:pt x="361497" y="1744727"/>
                </a:lnTo>
                <a:lnTo>
                  <a:pt x="361723" y="1746541"/>
                </a:lnTo>
                <a:lnTo>
                  <a:pt x="361950" y="1748355"/>
                </a:lnTo>
                <a:lnTo>
                  <a:pt x="363084" y="1752437"/>
                </a:lnTo>
                <a:lnTo>
                  <a:pt x="366032" y="1761281"/>
                </a:lnTo>
                <a:lnTo>
                  <a:pt x="367620" y="1765816"/>
                </a:lnTo>
                <a:lnTo>
                  <a:pt x="368981" y="1770578"/>
                </a:lnTo>
                <a:lnTo>
                  <a:pt x="369434" y="1773073"/>
                </a:lnTo>
                <a:lnTo>
                  <a:pt x="369661" y="1775340"/>
                </a:lnTo>
                <a:lnTo>
                  <a:pt x="369661" y="1778062"/>
                </a:lnTo>
                <a:lnTo>
                  <a:pt x="369661" y="1780556"/>
                </a:lnTo>
                <a:lnTo>
                  <a:pt x="363084" y="1830671"/>
                </a:lnTo>
                <a:lnTo>
                  <a:pt x="349931" y="1930674"/>
                </a:lnTo>
                <a:lnTo>
                  <a:pt x="342447" y="1984417"/>
                </a:lnTo>
                <a:lnTo>
                  <a:pt x="335643" y="2032718"/>
                </a:lnTo>
                <a:lnTo>
                  <a:pt x="332695" y="2053127"/>
                </a:lnTo>
                <a:lnTo>
                  <a:pt x="329973" y="2069908"/>
                </a:lnTo>
                <a:lnTo>
                  <a:pt x="327932" y="2082380"/>
                </a:lnTo>
                <a:lnTo>
                  <a:pt x="326345" y="2089863"/>
                </a:lnTo>
                <a:lnTo>
                  <a:pt x="324077" y="2098480"/>
                </a:lnTo>
                <a:lnTo>
                  <a:pt x="322489" y="2105963"/>
                </a:lnTo>
                <a:lnTo>
                  <a:pt x="321582" y="2112539"/>
                </a:lnTo>
                <a:lnTo>
                  <a:pt x="321356" y="2118435"/>
                </a:lnTo>
                <a:lnTo>
                  <a:pt x="321582" y="2123651"/>
                </a:lnTo>
                <a:lnTo>
                  <a:pt x="322036" y="2128640"/>
                </a:lnTo>
                <a:lnTo>
                  <a:pt x="323397" y="2133402"/>
                </a:lnTo>
                <a:lnTo>
                  <a:pt x="324984" y="2138391"/>
                </a:lnTo>
                <a:lnTo>
                  <a:pt x="327025" y="2144740"/>
                </a:lnTo>
                <a:lnTo>
                  <a:pt x="329293" y="2153130"/>
                </a:lnTo>
                <a:lnTo>
                  <a:pt x="331561" y="2163335"/>
                </a:lnTo>
                <a:lnTo>
                  <a:pt x="333829" y="2174446"/>
                </a:lnTo>
                <a:lnTo>
                  <a:pt x="335870" y="2185784"/>
                </a:lnTo>
                <a:lnTo>
                  <a:pt x="337684" y="2196896"/>
                </a:lnTo>
                <a:lnTo>
                  <a:pt x="338818" y="2207327"/>
                </a:lnTo>
                <a:lnTo>
                  <a:pt x="339272" y="2211862"/>
                </a:lnTo>
                <a:lnTo>
                  <a:pt x="339272" y="2216171"/>
                </a:lnTo>
                <a:lnTo>
                  <a:pt x="339498" y="2224108"/>
                </a:lnTo>
                <a:lnTo>
                  <a:pt x="339725" y="2231591"/>
                </a:lnTo>
                <a:lnTo>
                  <a:pt x="340632" y="2246104"/>
                </a:lnTo>
                <a:lnTo>
                  <a:pt x="341086" y="2258576"/>
                </a:lnTo>
                <a:lnTo>
                  <a:pt x="341086" y="2263338"/>
                </a:lnTo>
                <a:lnTo>
                  <a:pt x="340632" y="2267420"/>
                </a:lnTo>
                <a:lnTo>
                  <a:pt x="339952" y="2270594"/>
                </a:lnTo>
                <a:lnTo>
                  <a:pt x="339272" y="2273996"/>
                </a:lnTo>
                <a:lnTo>
                  <a:pt x="338138" y="2276717"/>
                </a:lnTo>
                <a:lnTo>
                  <a:pt x="337231" y="2279665"/>
                </a:lnTo>
                <a:lnTo>
                  <a:pt x="334736" y="2284881"/>
                </a:lnTo>
                <a:lnTo>
                  <a:pt x="332695" y="2289643"/>
                </a:lnTo>
                <a:lnTo>
                  <a:pt x="332241" y="2291230"/>
                </a:lnTo>
                <a:lnTo>
                  <a:pt x="332241" y="2292817"/>
                </a:lnTo>
                <a:lnTo>
                  <a:pt x="332468" y="2294858"/>
                </a:lnTo>
                <a:lnTo>
                  <a:pt x="332922" y="2296672"/>
                </a:lnTo>
                <a:lnTo>
                  <a:pt x="334282" y="2301661"/>
                </a:lnTo>
                <a:lnTo>
                  <a:pt x="335870" y="2306877"/>
                </a:lnTo>
                <a:lnTo>
                  <a:pt x="339952" y="2317761"/>
                </a:lnTo>
                <a:lnTo>
                  <a:pt x="341993" y="2323204"/>
                </a:lnTo>
                <a:lnTo>
                  <a:pt x="343354" y="2327966"/>
                </a:lnTo>
                <a:lnTo>
                  <a:pt x="344488" y="2334542"/>
                </a:lnTo>
                <a:lnTo>
                  <a:pt x="346075" y="2344293"/>
                </a:lnTo>
                <a:lnTo>
                  <a:pt x="347663" y="2356765"/>
                </a:lnTo>
                <a:lnTo>
                  <a:pt x="349250" y="2370144"/>
                </a:lnTo>
                <a:lnTo>
                  <a:pt x="350611" y="2383750"/>
                </a:lnTo>
                <a:lnTo>
                  <a:pt x="351518" y="2395995"/>
                </a:lnTo>
                <a:lnTo>
                  <a:pt x="351745" y="2401664"/>
                </a:lnTo>
                <a:lnTo>
                  <a:pt x="351745" y="2406426"/>
                </a:lnTo>
                <a:lnTo>
                  <a:pt x="351745" y="2410508"/>
                </a:lnTo>
                <a:lnTo>
                  <a:pt x="351065" y="2413456"/>
                </a:lnTo>
                <a:lnTo>
                  <a:pt x="350384" y="2418218"/>
                </a:lnTo>
                <a:lnTo>
                  <a:pt x="349477" y="2421846"/>
                </a:lnTo>
                <a:lnTo>
                  <a:pt x="348570" y="2423660"/>
                </a:lnTo>
                <a:lnTo>
                  <a:pt x="347890" y="2425248"/>
                </a:lnTo>
                <a:lnTo>
                  <a:pt x="346756" y="2426835"/>
                </a:lnTo>
                <a:lnTo>
                  <a:pt x="345622" y="2427969"/>
                </a:lnTo>
                <a:lnTo>
                  <a:pt x="343807" y="2429103"/>
                </a:lnTo>
                <a:lnTo>
                  <a:pt x="341539" y="2430010"/>
                </a:lnTo>
                <a:lnTo>
                  <a:pt x="339045" y="2430690"/>
                </a:lnTo>
                <a:lnTo>
                  <a:pt x="335870" y="2431597"/>
                </a:lnTo>
                <a:lnTo>
                  <a:pt x="332241" y="2432278"/>
                </a:lnTo>
                <a:lnTo>
                  <a:pt x="327932" y="2432731"/>
                </a:lnTo>
                <a:lnTo>
                  <a:pt x="317047" y="2433411"/>
                </a:lnTo>
                <a:lnTo>
                  <a:pt x="310697" y="2433638"/>
                </a:lnTo>
                <a:lnTo>
                  <a:pt x="303893" y="2433638"/>
                </a:lnTo>
                <a:lnTo>
                  <a:pt x="289379" y="2432731"/>
                </a:lnTo>
                <a:lnTo>
                  <a:pt x="274411" y="2431824"/>
                </a:lnTo>
                <a:lnTo>
                  <a:pt x="259443" y="2430463"/>
                </a:lnTo>
                <a:lnTo>
                  <a:pt x="245836" y="2429103"/>
                </a:lnTo>
                <a:lnTo>
                  <a:pt x="233363" y="2427515"/>
                </a:lnTo>
                <a:lnTo>
                  <a:pt x="216807" y="2425475"/>
                </a:lnTo>
                <a:lnTo>
                  <a:pt x="214313" y="2425021"/>
                </a:lnTo>
                <a:lnTo>
                  <a:pt x="212045" y="2424568"/>
                </a:lnTo>
                <a:lnTo>
                  <a:pt x="210004" y="2423660"/>
                </a:lnTo>
                <a:lnTo>
                  <a:pt x="208416" y="2422527"/>
                </a:lnTo>
                <a:lnTo>
                  <a:pt x="206602" y="2421166"/>
                </a:lnTo>
                <a:lnTo>
                  <a:pt x="205014" y="2419805"/>
                </a:lnTo>
                <a:lnTo>
                  <a:pt x="203427" y="2418445"/>
                </a:lnTo>
                <a:lnTo>
                  <a:pt x="202293" y="2416631"/>
                </a:lnTo>
                <a:lnTo>
                  <a:pt x="201159" y="2414817"/>
                </a:lnTo>
                <a:lnTo>
                  <a:pt x="200252" y="2413003"/>
                </a:lnTo>
                <a:lnTo>
                  <a:pt x="199345" y="2411188"/>
                </a:lnTo>
                <a:lnTo>
                  <a:pt x="198891" y="2409148"/>
                </a:lnTo>
                <a:lnTo>
                  <a:pt x="198664" y="2407333"/>
                </a:lnTo>
                <a:lnTo>
                  <a:pt x="198438" y="2405519"/>
                </a:lnTo>
                <a:lnTo>
                  <a:pt x="198438" y="2403705"/>
                </a:lnTo>
                <a:lnTo>
                  <a:pt x="198664" y="2401891"/>
                </a:lnTo>
                <a:lnTo>
                  <a:pt x="200025" y="2395542"/>
                </a:lnTo>
                <a:lnTo>
                  <a:pt x="202520" y="2385110"/>
                </a:lnTo>
                <a:lnTo>
                  <a:pt x="209550" y="2357218"/>
                </a:lnTo>
                <a:lnTo>
                  <a:pt x="216354" y="2329553"/>
                </a:lnTo>
                <a:lnTo>
                  <a:pt x="218622" y="2319349"/>
                </a:lnTo>
                <a:lnTo>
                  <a:pt x="219302" y="2315721"/>
                </a:lnTo>
                <a:lnTo>
                  <a:pt x="219529" y="2313680"/>
                </a:lnTo>
                <a:lnTo>
                  <a:pt x="219529" y="2310958"/>
                </a:lnTo>
                <a:lnTo>
                  <a:pt x="219529" y="2308464"/>
                </a:lnTo>
                <a:lnTo>
                  <a:pt x="218848" y="2306423"/>
                </a:lnTo>
                <a:lnTo>
                  <a:pt x="218395" y="2305289"/>
                </a:lnTo>
                <a:lnTo>
                  <a:pt x="217941" y="2304609"/>
                </a:lnTo>
                <a:lnTo>
                  <a:pt x="217261" y="2303929"/>
                </a:lnTo>
                <a:lnTo>
                  <a:pt x="216127" y="2303475"/>
                </a:lnTo>
                <a:lnTo>
                  <a:pt x="214993" y="2302795"/>
                </a:lnTo>
                <a:lnTo>
                  <a:pt x="213179" y="2302341"/>
                </a:lnTo>
                <a:lnTo>
                  <a:pt x="209097" y="2301888"/>
                </a:lnTo>
                <a:lnTo>
                  <a:pt x="203427" y="2301661"/>
                </a:lnTo>
                <a:lnTo>
                  <a:pt x="197984" y="2301661"/>
                </a:lnTo>
                <a:lnTo>
                  <a:pt x="195489" y="2301434"/>
                </a:lnTo>
                <a:lnTo>
                  <a:pt x="192995" y="2300754"/>
                </a:lnTo>
                <a:lnTo>
                  <a:pt x="191407" y="2300301"/>
                </a:lnTo>
                <a:lnTo>
                  <a:pt x="189593" y="2299847"/>
                </a:lnTo>
                <a:lnTo>
                  <a:pt x="188005" y="2299167"/>
                </a:lnTo>
                <a:lnTo>
                  <a:pt x="187098" y="2298033"/>
                </a:lnTo>
                <a:lnTo>
                  <a:pt x="185964" y="2297126"/>
                </a:lnTo>
                <a:lnTo>
                  <a:pt x="185057" y="2295538"/>
                </a:lnTo>
                <a:lnTo>
                  <a:pt x="184604" y="2293951"/>
                </a:lnTo>
                <a:lnTo>
                  <a:pt x="183923" y="2292364"/>
                </a:lnTo>
                <a:lnTo>
                  <a:pt x="183697" y="2290550"/>
                </a:lnTo>
                <a:lnTo>
                  <a:pt x="183697" y="2288509"/>
                </a:lnTo>
                <a:lnTo>
                  <a:pt x="183923" y="2283293"/>
                </a:lnTo>
                <a:lnTo>
                  <a:pt x="184830" y="2258576"/>
                </a:lnTo>
                <a:lnTo>
                  <a:pt x="186418" y="2202338"/>
                </a:lnTo>
                <a:lnTo>
                  <a:pt x="190727" y="2035439"/>
                </a:lnTo>
                <a:lnTo>
                  <a:pt x="195489" y="1865366"/>
                </a:lnTo>
                <a:lnTo>
                  <a:pt x="197077" y="1804593"/>
                </a:lnTo>
                <a:lnTo>
                  <a:pt x="197984" y="1784865"/>
                </a:lnTo>
                <a:lnTo>
                  <a:pt x="198664" y="1773753"/>
                </a:lnTo>
                <a:lnTo>
                  <a:pt x="198891" y="1765816"/>
                </a:lnTo>
                <a:lnTo>
                  <a:pt x="198891" y="1754932"/>
                </a:lnTo>
                <a:lnTo>
                  <a:pt x="198891" y="1741099"/>
                </a:lnTo>
                <a:lnTo>
                  <a:pt x="198664" y="1725225"/>
                </a:lnTo>
                <a:lnTo>
                  <a:pt x="197757" y="1688716"/>
                </a:lnTo>
                <a:lnTo>
                  <a:pt x="196170" y="1649486"/>
                </a:lnTo>
                <a:lnTo>
                  <a:pt x="193448" y="1578509"/>
                </a:lnTo>
                <a:lnTo>
                  <a:pt x="191861" y="1543133"/>
                </a:lnTo>
                <a:lnTo>
                  <a:pt x="191634" y="1538825"/>
                </a:lnTo>
                <a:lnTo>
                  <a:pt x="190727" y="1532249"/>
                </a:lnTo>
                <a:lnTo>
                  <a:pt x="188005" y="1515695"/>
                </a:lnTo>
                <a:lnTo>
                  <a:pt x="184830" y="1496193"/>
                </a:lnTo>
                <a:lnTo>
                  <a:pt x="181202" y="1477372"/>
                </a:lnTo>
                <a:lnTo>
                  <a:pt x="180522" y="1471476"/>
                </a:lnTo>
                <a:lnTo>
                  <a:pt x="179614" y="1463086"/>
                </a:lnTo>
                <a:lnTo>
                  <a:pt x="178480" y="1439729"/>
                </a:lnTo>
                <a:lnTo>
                  <a:pt x="176893" y="1410930"/>
                </a:lnTo>
                <a:lnTo>
                  <a:pt x="175986" y="1379409"/>
                </a:lnTo>
                <a:lnTo>
                  <a:pt x="174172" y="1322038"/>
                </a:lnTo>
                <a:lnTo>
                  <a:pt x="173264" y="1293239"/>
                </a:lnTo>
                <a:lnTo>
                  <a:pt x="173264" y="1291652"/>
                </a:lnTo>
                <a:lnTo>
                  <a:pt x="173038" y="1290291"/>
                </a:lnTo>
                <a:lnTo>
                  <a:pt x="172584" y="1289157"/>
                </a:lnTo>
                <a:lnTo>
                  <a:pt x="172357" y="1288023"/>
                </a:lnTo>
                <a:lnTo>
                  <a:pt x="170997" y="1286209"/>
                </a:lnTo>
                <a:lnTo>
                  <a:pt x="169636" y="1285075"/>
                </a:lnTo>
                <a:lnTo>
                  <a:pt x="167822" y="1284622"/>
                </a:lnTo>
                <a:lnTo>
                  <a:pt x="165780" y="1284168"/>
                </a:lnTo>
                <a:lnTo>
                  <a:pt x="163739" y="1284622"/>
                </a:lnTo>
                <a:lnTo>
                  <a:pt x="161698" y="1285075"/>
                </a:lnTo>
                <a:lnTo>
                  <a:pt x="160111" y="1285529"/>
                </a:lnTo>
                <a:lnTo>
                  <a:pt x="158070" y="1285756"/>
                </a:lnTo>
                <a:lnTo>
                  <a:pt x="155348" y="1285529"/>
                </a:lnTo>
                <a:lnTo>
                  <a:pt x="151720" y="1285302"/>
                </a:lnTo>
                <a:lnTo>
                  <a:pt x="143782" y="1284622"/>
                </a:lnTo>
                <a:lnTo>
                  <a:pt x="134484" y="1283034"/>
                </a:lnTo>
                <a:lnTo>
                  <a:pt x="116114" y="1279633"/>
                </a:lnTo>
                <a:lnTo>
                  <a:pt x="102507" y="1277139"/>
                </a:lnTo>
                <a:lnTo>
                  <a:pt x="100466" y="1276685"/>
                </a:lnTo>
                <a:lnTo>
                  <a:pt x="98652" y="1276005"/>
                </a:lnTo>
                <a:lnTo>
                  <a:pt x="97291" y="1275098"/>
                </a:lnTo>
                <a:lnTo>
                  <a:pt x="96157" y="1274417"/>
                </a:lnTo>
                <a:lnTo>
                  <a:pt x="95250" y="1273284"/>
                </a:lnTo>
                <a:lnTo>
                  <a:pt x="94796" y="1272150"/>
                </a:lnTo>
                <a:lnTo>
                  <a:pt x="94570" y="1270789"/>
                </a:lnTo>
                <a:lnTo>
                  <a:pt x="94570" y="1269429"/>
                </a:lnTo>
                <a:lnTo>
                  <a:pt x="94570" y="1267841"/>
                </a:lnTo>
                <a:lnTo>
                  <a:pt x="94796" y="1266027"/>
                </a:lnTo>
                <a:lnTo>
                  <a:pt x="95930" y="1262399"/>
                </a:lnTo>
                <a:lnTo>
                  <a:pt x="98425" y="1253555"/>
                </a:lnTo>
                <a:lnTo>
                  <a:pt x="100693" y="1246072"/>
                </a:lnTo>
                <a:lnTo>
                  <a:pt x="103641" y="1234053"/>
                </a:lnTo>
                <a:lnTo>
                  <a:pt x="111352" y="1203440"/>
                </a:lnTo>
                <a:lnTo>
                  <a:pt x="118382" y="1173734"/>
                </a:lnTo>
                <a:lnTo>
                  <a:pt x="122238" y="1157407"/>
                </a:lnTo>
                <a:lnTo>
                  <a:pt x="123372" y="1150604"/>
                </a:lnTo>
                <a:lnTo>
                  <a:pt x="124052" y="1146295"/>
                </a:lnTo>
                <a:lnTo>
                  <a:pt x="124052" y="1141987"/>
                </a:lnTo>
                <a:lnTo>
                  <a:pt x="124052" y="1139266"/>
                </a:lnTo>
                <a:lnTo>
                  <a:pt x="123598" y="1136998"/>
                </a:lnTo>
                <a:lnTo>
                  <a:pt x="123372" y="1134730"/>
                </a:lnTo>
                <a:lnTo>
                  <a:pt x="122918" y="1132236"/>
                </a:lnTo>
                <a:lnTo>
                  <a:pt x="122011" y="1129968"/>
                </a:lnTo>
                <a:lnTo>
                  <a:pt x="120877" y="1127701"/>
                </a:lnTo>
                <a:lnTo>
                  <a:pt x="119743" y="1125433"/>
                </a:lnTo>
                <a:lnTo>
                  <a:pt x="118155" y="1123165"/>
                </a:lnTo>
                <a:lnTo>
                  <a:pt x="115888" y="1120217"/>
                </a:lnTo>
                <a:lnTo>
                  <a:pt x="113166" y="1115909"/>
                </a:lnTo>
                <a:lnTo>
                  <a:pt x="105682" y="1103210"/>
                </a:lnTo>
                <a:lnTo>
                  <a:pt x="96611" y="1087110"/>
                </a:lnTo>
                <a:lnTo>
                  <a:pt x="86405" y="1069195"/>
                </a:lnTo>
                <a:lnTo>
                  <a:pt x="67129" y="1033820"/>
                </a:lnTo>
                <a:lnTo>
                  <a:pt x="54202" y="1009103"/>
                </a:lnTo>
                <a:lnTo>
                  <a:pt x="46945" y="994136"/>
                </a:lnTo>
                <a:lnTo>
                  <a:pt x="43316" y="986880"/>
                </a:lnTo>
                <a:lnTo>
                  <a:pt x="39914" y="979850"/>
                </a:lnTo>
                <a:lnTo>
                  <a:pt x="36059" y="973274"/>
                </a:lnTo>
                <a:lnTo>
                  <a:pt x="32204" y="967151"/>
                </a:lnTo>
                <a:lnTo>
                  <a:pt x="30163" y="963977"/>
                </a:lnTo>
                <a:lnTo>
                  <a:pt x="28121" y="961482"/>
                </a:lnTo>
                <a:lnTo>
                  <a:pt x="25854" y="959215"/>
                </a:lnTo>
                <a:lnTo>
                  <a:pt x="23586" y="956947"/>
                </a:lnTo>
                <a:lnTo>
                  <a:pt x="19050" y="952865"/>
                </a:lnTo>
                <a:lnTo>
                  <a:pt x="14968" y="948557"/>
                </a:lnTo>
                <a:lnTo>
                  <a:pt x="13380" y="946062"/>
                </a:lnTo>
                <a:lnTo>
                  <a:pt x="11339" y="943795"/>
                </a:lnTo>
                <a:lnTo>
                  <a:pt x="9752" y="941300"/>
                </a:lnTo>
                <a:lnTo>
                  <a:pt x="8164" y="938579"/>
                </a:lnTo>
                <a:lnTo>
                  <a:pt x="7030" y="935631"/>
                </a:lnTo>
                <a:lnTo>
                  <a:pt x="5670" y="932456"/>
                </a:lnTo>
                <a:lnTo>
                  <a:pt x="4763" y="929055"/>
                </a:lnTo>
                <a:lnTo>
                  <a:pt x="3629" y="925653"/>
                </a:lnTo>
                <a:lnTo>
                  <a:pt x="3175" y="921572"/>
                </a:lnTo>
                <a:lnTo>
                  <a:pt x="2268" y="917490"/>
                </a:lnTo>
                <a:lnTo>
                  <a:pt x="2041" y="912955"/>
                </a:lnTo>
                <a:lnTo>
                  <a:pt x="2041" y="908192"/>
                </a:lnTo>
                <a:lnTo>
                  <a:pt x="1814" y="897081"/>
                </a:lnTo>
                <a:lnTo>
                  <a:pt x="1588" y="885063"/>
                </a:lnTo>
                <a:lnTo>
                  <a:pt x="680" y="859892"/>
                </a:lnTo>
                <a:lnTo>
                  <a:pt x="454" y="848100"/>
                </a:lnTo>
                <a:lnTo>
                  <a:pt x="0" y="837669"/>
                </a:lnTo>
                <a:lnTo>
                  <a:pt x="454" y="829278"/>
                </a:lnTo>
                <a:lnTo>
                  <a:pt x="680" y="825650"/>
                </a:lnTo>
                <a:lnTo>
                  <a:pt x="1134" y="823156"/>
                </a:lnTo>
                <a:lnTo>
                  <a:pt x="2268" y="818847"/>
                </a:lnTo>
                <a:lnTo>
                  <a:pt x="3855" y="814765"/>
                </a:lnTo>
                <a:lnTo>
                  <a:pt x="5670" y="810910"/>
                </a:lnTo>
                <a:lnTo>
                  <a:pt x="7257" y="807282"/>
                </a:lnTo>
                <a:lnTo>
                  <a:pt x="10205" y="801160"/>
                </a:lnTo>
                <a:lnTo>
                  <a:pt x="10886" y="798438"/>
                </a:lnTo>
                <a:lnTo>
                  <a:pt x="11566" y="796171"/>
                </a:lnTo>
                <a:lnTo>
                  <a:pt x="13380" y="768732"/>
                </a:lnTo>
                <a:lnTo>
                  <a:pt x="16329" y="726781"/>
                </a:lnTo>
                <a:lnTo>
                  <a:pt x="16782" y="721792"/>
                </a:lnTo>
                <a:lnTo>
                  <a:pt x="17236" y="717030"/>
                </a:lnTo>
                <a:lnTo>
                  <a:pt x="19050" y="707506"/>
                </a:lnTo>
                <a:lnTo>
                  <a:pt x="21091" y="698435"/>
                </a:lnTo>
                <a:lnTo>
                  <a:pt x="23586" y="689365"/>
                </a:lnTo>
                <a:lnTo>
                  <a:pt x="26080" y="681655"/>
                </a:lnTo>
                <a:lnTo>
                  <a:pt x="29029" y="674852"/>
                </a:lnTo>
                <a:lnTo>
                  <a:pt x="31523" y="669183"/>
                </a:lnTo>
                <a:lnTo>
                  <a:pt x="33791" y="665101"/>
                </a:lnTo>
                <a:lnTo>
                  <a:pt x="38327" y="658525"/>
                </a:lnTo>
                <a:lnTo>
                  <a:pt x="40821" y="655123"/>
                </a:lnTo>
                <a:lnTo>
                  <a:pt x="43089" y="651268"/>
                </a:lnTo>
                <a:lnTo>
                  <a:pt x="45130" y="647413"/>
                </a:lnTo>
                <a:lnTo>
                  <a:pt x="46945" y="643558"/>
                </a:lnTo>
                <a:lnTo>
                  <a:pt x="47398" y="641744"/>
                </a:lnTo>
                <a:lnTo>
                  <a:pt x="47625" y="639930"/>
                </a:lnTo>
                <a:lnTo>
                  <a:pt x="48079" y="638116"/>
                </a:lnTo>
                <a:lnTo>
                  <a:pt x="48079" y="636302"/>
                </a:lnTo>
                <a:lnTo>
                  <a:pt x="47625" y="632447"/>
                </a:lnTo>
                <a:lnTo>
                  <a:pt x="47398" y="627458"/>
                </a:lnTo>
                <a:lnTo>
                  <a:pt x="47171" y="621789"/>
                </a:lnTo>
                <a:lnTo>
                  <a:pt x="47398" y="615893"/>
                </a:lnTo>
                <a:lnTo>
                  <a:pt x="48079" y="610224"/>
                </a:lnTo>
                <a:lnTo>
                  <a:pt x="48986" y="604555"/>
                </a:lnTo>
                <a:lnTo>
                  <a:pt x="49666" y="602060"/>
                </a:lnTo>
                <a:lnTo>
                  <a:pt x="50573" y="599566"/>
                </a:lnTo>
                <a:lnTo>
                  <a:pt x="51254" y="597525"/>
                </a:lnTo>
                <a:lnTo>
                  <a:pt x="52614" y="595711"/>
                </a:lnTo>
                <a:lnTo>
                  <a:pt x="54655" y="592083"/>
                </a:lnTo>
                <a:lnTo>
                  <a:pt x="56243" y="588681"/>
                </a:lnTo>
                <a:lnTo>
                  <a:pt x="57604" y="584826"/>
                </a:lnTo>
                <a:lnTo>
                  <a:pt x="58964" y="580744"/>
                </a:lnTo>
                <a:lnTo>
                  <a:pt x="59645" y="576663"/>
                </a:lnTo>
                <a:lnTo>
                  <a:pt x="60325" y="572354"/>
                </a:lnTo>
                <a:lnTo>
                  <a:pt x="61686" y="563057"/>
                </a:lnTo>
                <a:lnTo>
                  <a:pt x="62366" y="556934"/>
                </a:lnTo>
                <a:lnTo>
                  <a:pt x="62820" y="548771"/>
                </a:lnTo>
                <a:lnTo>
                  <a:pt x="64634" y="529042"/>
                </a:lnTo>
                <a:lnTo>
                  <a:pt x="65995" y="519064"/>
                </a:lnTo>
                <a:lnTo>
                  <a:pt x="67582" y="509313"/>
                </a:lnTo>
                <a:lnTo>
                  <a:pt x="68263" y="505005"/>
                </a:lnTo>
                <a:lnTo>
                  <a:pt x="69170" y="501150"/>
                </a:lnTo>
                <a:lnTo>
                  <a:pt x="70530" y="497975"/>
                </a:lnTo>
                <a:lnTo>
                  <a:pt x="71891" y="495481"/>
                </a:lnTo>
                <a:lnTo>
                  <a:pt x="72798" y="492986"/>
                </a:lnTo>
                <a:lnTo>
                  <a:pt x="74159" y="490719"/>
                </a:lnTo>
                <a:lnTo>
                  <a:pt x="75520" y="485503"/>
                </a:lnTo>
                <a:lnTo>
                  <a:pt x="76880" y="480514"/>
                </a:lnTo>
                <a:lnTo>
                  <a:pt x="77788" y="475526"/>
                </a:lnTo>
                <a:lnTo>
                  <a:pt x="78468" y="470310"/>
                </a:lnTo>
                <a:lnTo>
                  <a:pt x="78695" y="465321"/>
                </a:lnTo>
                <a:lnTo>
                  <a:pt x="78695" y="455570"/>
                </a:lnTo>
                <a:lnTo>
                  <a:pt x="78921" y="453076"/>
                </a:lnTo>
                <a:lnTo>
                  <a:pt x="79148" y="450581"/>
                </a:lnTo>
                <a:lnTo>
                  <a:pt x="79829" y="448087"/>
                </a:lnTo>
                <a:lnTo>
                  <a:pt x="80963" y="445593"/>
                </a:lnTo>
                <a:lnTo>
                  <a:pt x="82096" y="443098"/>
                </a:lnTo>
                <a:lnTo>
                  <a:pt x="83457" y="440150"/>
                </a:lnTo>
                <a:lnTo>
                  <a:pt x="86405" y="435388"/>
                </a:lnTo>
                <a:lnTo>
                  <a:pt x="89807" y="430626"/>
                </a:lnTo>
                <a:lnTo>
                  <a:pt x="92755" y="426771"/>
                </a:lnTo>
                <a:lnTo>
                  <a:pt x="95477" y="423370"/>
                </a:lnTo>
                <a:lnTo>
                  <a:pt x="97971" y="421782"/>
                </a:lnTo>
                <a:lnTo>
                  <a:pt x="99786" y="420195"/>
                </a:lnTo>
                <a:lnTo>
                  <a:pt x="102734" y="418381"/>
                </a:lnTo>
                <a:lnTo>
                  <a:pt x="108857" y="415433"/>
                </a:lnTo>
                <a:lnTo>
                  <a:pt x="111805" y="413846"/>
                </a:lnTo>
                <a:lnTo>
                  <a:pt x="114527" y="413165"/>
                </a:lnTo>
                <a:lnTo>
                  <a:pt x="116795" y="412258"/>
                </a:lnTo>
                <a:lnTo>
                  <a:pt x="117929" y="412258"/>
                </a:lnTo>
                <a:lnTo>
                  <a:pt x="118382" y="412258"/>
                </a:lnTo>
                <a:lnTo>
                  <a:pt x="119063" y="412485"/>
                </a:lnTo>
                <a:lnTo>
                  <a:pt x="119970" y="412485"/>
                </a:lnTo>
                <a:lnTo>
                  <a:pt x="122011" y="411805"/>
                </a:lnTo>
                <a:lnTo>
                  <a:pt x="124732" y="410898"/>
                </a:lnTo>
                <a:lnTo>
                  <a:pt x="127907" y="409537"/>
                </a:lnTo>
                <a:lnTo>
                  <a:pt x="135391" y="405909"/>
                </a:lnTo>
                <a:lnTo>
                  <a:pt x="143782" y="402507"/>
                </a:lnTo>
                <a:lnTo>
                  <a:pt x="164193" y="394571"/>
                </a:lnTo>
                <a:lnTo>
                  <a:pt x="199118" y="381418"/>
                </a:lnTo>
                <a:lnTo>
                  <a:pt x="217261" y="374615"/>
                </a:lnTo>
                <a:lnTo>
                  <a:pt x="232909" y="368493"/>
                </a:lnTo>
                <a:lnTo>
                  <a:pt x="244248" y="363731"/>
                </a:lnTo>
                <a:lnTo>
                  <a:pt x="247877" y="362143"/>
                </a:lnTo>
                <a:lnTo>
                  <a:pt x="249691" y="361009"/>
                </a:lnTo>
                <a:lnTo>
                  <a:pt x="252866" y="358061"/>
                </a:lnTo>
                <a:lnTo>
                  <a:pt x="256722" y="355340"/>
                </a:lnTo>
                <a:lnTo>
                  <a:pt x="265339" y="349218"/>
                </a:lnTo>
                <a:lnTo>
                  <a:pt x="269875" y="346043"/>
                </a:lnTo>
                <a:lnTo>
                  <a:pt x="274411" y="342415"/>
                </a:lnTo>
                <a:lnTo>
                  <a:pt x="278947" y="338786"/>
                </a:lnTo>
                <a:lnTo>
                  <a:pt x="283256" y="334931"/>
                </a:lnTo>
                <a:lnTo>
                  <a:pt x="287338" y="331303"/>
                </a:lnTo>
                <a:lnTo>
                  <a:pt x="290513" y="328582"/>
                </a:lnTo>
                <a:lnTo>
                  <a:pt x="293688" y="326314"/>
                </a:lnTo>
                <a:lnTo>
                  <a:pt x="296182" y="324500"/>
                </a:lnTo>
                <a:lnTo>
                  <a:pt x="298450" y="323140"/>
                </a:lnTo>
                <a:lnTo>
                  <a:pt x="300491" y="322233"/>
                </a:lnTo>
                <a:lnTo>
                  <a:pt x="302306" y="321326"/>
                </a:lnTo>
                <a:lnTo>
                  <a:pt x="304120" y="320872"/>
                </a:lnTo>
                <a:lnTo>
                  <a:pt x="305481" y="320645"/>
                </a:lnTo>
                <a:lnTo>
                  <a:pt x="306841" y="320192"/>
                </a:lnTo>
                <a:lnTo>
                  <a:pt x="308202" y="319285"/>
                </a:lnTo>
                <a:lnTo>
                  <a:pt x="309336" y="318378"/>
                </a:lnTo>
                <a:lnTo>
                  <a:pt x="310470" y="317017"/>
                </a:lnTo>
                <a:lnTo>
                  <a:pt x="311604" y="315203"/>
                </a:lnTo>
                <a:lnTo>
                  <a:pt x="312738" y="312935"/>
                </a:lnTo>
                <a:lnTo>
                  <a:pt x="313872" y="309987"/>
                </a:lnTo>
                <a:lnTo>
                  <a:pt x="315232" y="306813"/>
                </a:lnTo>
                <a:lnTo>
                  <a:pt x="316366" y="304092"/>
                </a:lnTo>
                <a:lnTo>
                  <a:pt x="319088" y="299556"/>
                </a:lnTo>
                <a:lnTo>
                  <a:pt x="320675" y="296835"/>
                </a:lnTo>
                <a:lnTo>
                  <a:pt x="321582" y="296155"/>
                </a:lnTo>
                <a:lnTo>
                  <a:pt x="322489" y="295701"/>
                </a:lnTo>
                <a:lnTo>
                  <a:pt x="323397" y="295248"/>
                </a:lnTo>
                <a:lnTo>
                  <a:pt x="324304" y="294567"/>
                </a:lnTo>
                <a:lnTo>
                  <a:pt x="325438" y="293207"/>
                </a:lnTo>
                <a:lnTo>
                  <a:pt x="326345" y="291166"/>
                </a:lnTo>
                <a:lnTo>
                  <a:pt x="326798" y="288672"/>
                </a:lnTo>
                <a:lnTo>
                  <a:pt x="327025" y="284817"/>
                </a:lnTo>
                <a:lnTo>
                  <a:pt x="327252" y="278014"/>
                </a:lnTo>
                <a:lnTo>
                  <a:pt x="327252" y="275292"/>
                </a:lnTo>
                <a:lnTo>
                  <a:pt x="327252" y="272571"/>
                </a:lnTo>
                <a:lnTo>
                  <a:pt x="327025" y="270077"/>
                </a:lnTo>
                <a:lnTo>
                  <a:pt x="326118" y="267356"/>
                </a:lnTo>
                <a:lnTo>
                  <a:pt x="324757" y="264408"/>
                </a:lnTo>
                <a:lnTo>
                  <a:pt x="322716" y="261006"/>
                </a:lnTo>
                <a:lnTo>
                  <a:pt x="319995" y="256698"/>
                </a:lnTo>
                <a:lnTo>
                  <a:pt x="317500" y="251936"/>
                </a:lnTo>
                <a:lnTo>
                  <a:pt x="312511" y="241504"/>
                </a:lnTo>
                <a:lnTo>
                  <a:pt x="308882" y="232887"/>
                </a:lnTo>
                <a:lnTo>
                  <a:pt x="307295" y="229486"/>
                </a:lnTo>
                <a:lnTo>
                  <a:pt x="306161" y="229713"/>
                </a:lnTo>
                <a:lnTo>
                  <a:pt x="304800" y="229713"/>
                </a:lnTo>
                <a:lnTo>
                  <a:pt x="302986" y="229486"/>
                </a:lnTo>
                <a:lnTo>
                  <a:pt x="301172" y="229032"/>
                </a:lnTo>
                <a:lnTo>
                  <a:pt x="299131" y="227672"/>
                </a:lnTo>
                <a:lnTo>
                  <a:pt x="298223" y="226765"/>
                </a:lnTo>
                <a:lnTo>
                  <a:pt x="297316" y="225631"/>
                </a:lnTo>
                <a:lnTo>
                  <a:pt x="296409" y="224270"/>
                </a:lnTo>
                <a:lnTo>
                  <a:pt x="295502" y="222910"/>
                </a:lnTo>
                <a:lnTo>
                  <a:pt x="291193" y="214293"/>
                </a:lnTo>
                <a:lnTo>
                  <a:pt x="288245" y="208624"/>
                </a:lnTo>
                <a:lnTo>
                  <a:pt x="285750" y="202501"/>
                </a:lnTo>
                <a:lnTo>
                  <a:pt x="283256" y="196605"/>
                </a:lnTo>
                <a:lnTo>
                  <a:pt x="281441" y="190709"/>
                </a:lnTo>
                <a:lnTo>
                  <a:pt x="280761" y="187988"/>
                </a:lnTo>
                <a:lnTo>
                  <a:pt x="280307" y="185040"/>
                </a:lnTo>
                <a:lnTo>
                  <a:pt x="280081" y="182546"/>
                </a:lnTo>
                <a:lnTo>
                  <a:pt x="280081" y="180278"/>
                </a:lnTo>
                <a:lnTo>
                  <a:pt x="280534" y="176196"/>
                </a:lnTo>
                <a:lnTo>
                  <a:pt x="281214" y="173022"/>
                </a:lnTo>
                <a:lnTo>
                  <a:pt x="282348" y="170527"/>
                </a:lnTo>
                <a:lnTo>
                  <a:pt x="283256" y="168486"/>
                </a:lnTo>
                <a:lnTo>
                  <a:pt x="284616" y="166899"/>
                </a:lnTo>
                <a:lnTo>
                  <a:pt x="285750" y="165765"/>
                </a:lnTo>
                <a:lnTo>
                  <a:pt x="287338" y="165312"/>
                </a:lnTo>
                <a:lnTo>
                  <a:pt x="288925" y="165085"/>
                </a:lnTo>
                <a:lnTo>
                  <a:pt x="290513" y="165085"/>
                </a:lnTo>
                <a:lnTo>
                  <a:pt x="292100" y="164404"/>
                </a:lnTo>
                <a:lnTo>
                  <a:pt x="293688" y="163271"/>
                </a:lnTo>
                <a:lnTo>
                  <a:pt x="294822" y="162137"/>
                </a:lnTo>
                <a:lnTo>
                  <a:pt x="295275" y="161230"/>
                </a:lnTo>
                <a:lnTo>
                  <a:pt x="295502" y="160549"/>
                </a:lnTo>
                <a:lnTo>
                  <a:pt x="295729" y="159416"/>
                </a:lnTo>
                <a:lnTo>
                  <a:pt x="295502" y="158735"/>
                </a:lnTo>
                <a:lnTo>
                  <a:pt x="295502" y="157828"/>
                </a:lnTo>
                <a:lnTo>
                  <a:pt x="294822" y="156468"/>
                </a:lnTo>
                <a:lnTo>
                  <a:pt x="294141" y="155561"/>
                </a:lnTo>
                <a:lnTo>
                  <a:pt x="293461" y="154200"/>
                </a:lnTo>
                <a:lnTo>
                  <a:pt x="292327" y="152613"/>
                </a:lnTo>
                <a:lnTo>
                  <a:pt x="291420" y="150345"/>
                </a:lnTo>
                <a:lnTo>
                  <a:pt x="290286" y="147624"/>
                </a:lnTo>
                <a:lnTo>
                  <a:pt x="289379" y="144676"/>
                </a:lnTo>
                <a:lnTo>
                  <a:pt x="287791" y="136966"/>
                </a:lnTo>
                <a:lnTo>
                  <a:pt x="286657" y="128349"/>
                </a:lnTo>
                <a:lnTo>
                  <a:pt x="285750" y="119278"/>
                </a:lnTo>
                <a:lnTo>
                  <a:pt x="285523" y="110208"/>
                </a:lnTo>
                <a:lnTo>
                  <a:pt x="285523" y="105899"/>
                </a:lnTo>
                <a:lnTo>
                  <a:pt x="285750" y="101591"/>
                </a:lnTo>
                <a:lnTo>
                  <a:pt x="285977" y="97736"/>
                </a:lnTo>
                <a:lnTo>
                  <a:pt x="286657" y="94107"/>
                </a:lnTo>
                <a:lnTo>
                  <a:pt x="288245" y="87078"/>
                </a:lnTo>
                <a:lnTo>
                  <a:pt x="290286" y="78687"/>
                </a:lnTo>
                <a:lnTo>
                  <a:pt x="293234" y="69844"/>
                </a:lnTo>
                <a:lnTo>
                  <a:pt x="296409" y="61000"/>
                </a:lnTo>
                <a:lnTo>
                  <a:pt x="298450" y="56465"/>
                </a:lnTo>
                <a:lnTo>
                  <a:pt x="300491" y="51929"/>
                </a:lnTo>
                <a:lnTo>
                  <a:pt x="302759" y="47621"/>
                </a:lnTo>
                <a:lnTo>
                  <a:pt x="305027" y="43539"/>
                </a:lnTo>
                <a:lnTo>
                  <a:pt x="307522" y="39684"/>
                </a:lnTo>
                <a:lnTo>
                  <a:pt x="310470" y="36056"/>
                </a:lnTo>
                <a:lnTo>
                  <a:pt x="313191" y="32881"/>
                </a:lnTo>
                <a:lnTo>
                  <a:pt x="315913" y="30160"/>
                </a:lnTo>
                <a:lnTo>
                  <a:pt x="319315" y="27212"/>
                </a:lnTo>
                <a:lnTo>
                  <a:pt x="322716" y="24491"/>
                </a:lnTo>
                <a:lnTo>
                  <a:pt x="326572" y="21996"/>
                </a:lnTo>
                <a:lnTo>
                  <a:pt x="330654" y="19275"/>
                </a:lnTo>
                <a:lnTo>
                  <a:pt x="334963" y="16554"/>
                </a:lnTo>
                <a:lnTo>
                  <a:pt x="339498" y="14060"/>
                </a:lnTo>
                <a:lnTo>
                  <a:pt x="344034" y="11792"/>
                </a:lnTo>
                <a:lnTo>
                  <a:pt x="348797" y="9524"/>
                </a:lnTo>
                <a:lnTo>
                  <a:pt x="353786" y="7483"/>
                </a:lnTo>
                <a:lnTo>
                  <a:pt x="358775" y="5669"/>
                </a:lnTo>
                <a:lnTo>
                  <a:pt x="363538" y="4082"/>
                </a:lnTo>
                <a:lnTo>
                  <a:pt x="368754" y="2721"/>
                </a:lnTo>
                <a:lnTo>
                  <a:pt x="373516" y="1361"/>
                </a:lnTo>
                <a:lnTo>
                  <a:pt x="378506" y="680"/>
                </a:lnTo>
                <a:lnTo>
                  <a:pt x="383041" y="227"/>
                </a:lnTo>
                <a:lnTo>
                  <a:pt x="387804" y="0"/>
                </a:lnTo>
                <a:close/>
              </a:path>
            </a:pathLst>
          </a:custGeom>
          <a:solidFill>
            <a:schemeClr val="tx1">
              <a:lumMod val="75000"/>
              <a:lumOff val="2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矩形 18"/>
          <p:cNvSpPr/>
          <p:nvPr/>
        </p:nvSpPr>
        <p:spPr>
          <a:xfrm>
            <a:off x="0" y="5922645"/>
            <a:ext cx="12221845" cy="9353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40000"/>
                  <a:lumOff val="60000"/>
                </a:schemeClr>
              </a:solidFill>
            </a:endParaRPr>
          </a:p>
        </p:txBody>
      </p:sp>
      <p:sp>
        <p:nvSpPr>
          <p:cNvPr id="18" name="椭圆 17"/>
          <p:cNvSpPr/>
          <p:nvPr/>
        </p:nvSpPr>
        <p:spPr>
          <a:xfrm>
            <a:off x="10999470" y="5483225"/>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0" name="椭圆 19"/>
          <p:cNvSpPr/>
          <p:nvPr/>
        </p:nvSpPr>
        <p:spPr>
          <a:xfrm>
            <a:off x="8770620" y="5483225"/>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1" name="Freeform 9"/>
          <p:cNvSpPr>
            <a:spLocks noEditPoints="1"/>
          </p:cNvSpPr>
          <p:nvPr/>
        </p:nvSpPr>
        <p:spPr>
          <a:xfrm>
            <a:off x="8974455" y="5650230"/>
            <a:ext cx="334010" cy="334010"/>
          </a:xfrm>
          <a:custGeom>
            <a:avLst/>
            <a:gdLst/>
            <a:ahLst/>
            <a:cxnLst>
              <a:cxn ang="0">
                <a:pos x="224474" y="148714"/>
              </a:cxn>
              <a:cxn ang="0">
                <a:pos x="224474" y="224473"/>
              </a:cxn>
              <a:cxn ang="0">
                <a:pos x="207639" y="238503"/>
              </a:cxn>
              <a:cxn ang="0">
                <a:pos x="28059" y="238503"/>
              </a:cxn>
              <a:cxn ang="0">
                <a:pos x="14030" y="224473"/>
              </a:cxn>
              <a:cxn ang="0">
                <a:pos x="14030" y="148714"/>
              </a:cxn>
              <a:cxn ang="0">
                <a:pos x="47701" y="157131"/>
              </a:cxn>
              <a:cxn ang="0">
                <a:pos x="47701" y="171161"/>
              </a:cxn>
              <a:cxn ang="0">
                <a:pos x="58925" y="171161"/>
              </a:cxn>
              <a:cxn ang="0">
                <a:pos x="58925" y="190802"/>
              </a:cxn>
              <a:cxn ang="0">
                <a:pos x="75760" y="190802"/>
              </a:cxn>
              <a:cxn ang="0">
                <a:pos x="75760" y="171161"/>
              </a:cxn>
              <a:cxn ang="0">
                <a:pos x="84178" y="171161"/>
              </a:cxn>
              <a:cxn ang="0">
                <a:pos x="84178" y="159937"/>
              </a:cxn>
              <a:cxn ang="0">
                <a:pos x="151520" y="159937"/>
              </a:cxn>
              <a:cxn ang="0">
                <a:pos x="151520" y="171161"/>
              </a:cxn>
              <a:cxn ang="0">
                <a:pos x="159938" y="171161"/>
              </a:cxn>
              <a:cxn ang="0">
                <a:pos x="159938" y="190802"/>
              </a:cxn>
              <a:cxn ang="0">
                <a:pos x="176774" y="190802"/>
              </a:cxn>
              <a:cxn ang="0">
                <a:pos x="176774" y="171161"/>
              </a:cxn>
              <a:cxn ang="0">
                <a:pos x="185191" y="171161"/>
              </a:cxn>
              <a:cxn ang="0">
                <a:pos x="185191" y="157131"/>
              </a:cxn>
              <a:cxn ang="0">
                <a:pos x="224474" y="148714"/>
              </a:cxn>
              <a:cxn ang="0">
                <a:pos x="86984" y="0"/>
              </a:cxn>
              <a:cxn ang="0">
                <a:pos x="151520" y="0"/>
              </a:cxn>
              <a:cxn ang="0">
                <a:pos x="171162" y="19641"/>
              </a:cxn>
              <a:cxn ang="0">
                <a:pos x="171162" y="44895"/>
              </a:cxn>
              <a:cxn ang="0">
                <a:pos x="148714" y="44895"/>
              </a:cxn>
              <a:cxn ang="0">
                <a:pos x="148714" y="22447"/>
              </a:cxn>
              <a:cxn ang="0">
                <a:pos x="89790" y="22447"/>
              </a:cxn>
              <a:cxn ang="0">
                <a:pos x="89790" y="44895"/>
              </a:cxn>
              <a:cxn ang="0">
                <a:pos x="67342" y="44895"/>
              </a:cxn>
              <a:cxn ang="0">
                <a:pos x="67342" y="19641"/>
              </a:cxn>
              <a:cxn ang="0">
                <a:pos x="86984" y="0"/>
              </a:cxn>
              <a:cxn ang="0">
                <a:pos x="0" y="56118"/>
              </a:cxn>
              <a:cxn ang="0">
                <a:pos x="0" y="134684"/>
              </a:cxn>
              <a:cxn ang="0">
                <a:pos x="238504" y="134684"/>
              </a:cxn>
              <a:cxn ang="0">
                <a:pos x="238504" y="56118"/>
              </a:cxn>
              <a:cxn ang="0">
                <a:pos x="0" y="56118"/>
              </a:cxn>
            </a:cxnLst>
            <a:rect l="0" t="0" r="0" b="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A9262C"/>
          </a:solidFill>
          <a:ln w="9525">
            <a:noFill/>
          </a:ln>
        </p:spPr>
        <p:txBody>
          <a:bodyPr/>
          <a:lstStyle/>
          <a:p>
            <a:endParaRPr lang="zh-CN" altLang="en-US"/>
          </a:p>
        </p:txBody>
      </p:sp>
      <p:sp>
        <p:nvSpPr>
          <p:cNvPr id="22" name="椭圆 21"/>
          <p:cNvSpPr/>
          <p:nvPr/>
        </p:nvSpPr>
        <p:spPr>
          <a:xfrm>
            <a:off x="6527165" y="5472430"/>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3" name="Freeform 34"/>
          <p:cNvSpPr>
            <a:spLocks noEditPoints="1"/>
          </p:cNvSpPr>
          <p:nvPr/>
        </p:nvSpPr>
        <p:spPr>
          <a:xfrm>
            <a:off x="6754813" y="5650230"/>
            <a:ext cx="265430" cy="417195"/>
          </a:xfrm>
          <a:custGeom>
            <a:avLst/>
            <a:gdLst/>
            <a:ahLst/>
            <a:cxnLst>
              <a:cxn ang="0">
                <a:pos x="159498" y="27985"/>
              </a:cxn>
              <a:cxn ang="0">
                <a:pos x="173489" y="142726"/>
              </a:cxn>
              <a:cxn ang="0">
                <a:pos x="142709" y="181906"/>
              </a:cxn>
              <a:cxn ang="0">
                <a:pos x="153901" y="181906"/>
              </a:cxn>
              <a:cxn ang="0">
                <a:pos x="159498" y="204294"/>
              </a:cxn>
              <a:cxn ang="0">
                <a:pos x="156700" y="221085"/>
              </a:cxn>
              <a:cxn ang="0">
                <a:pos x="159498" y="240675"/>
              </a:cxn>
              <a:cxn ang="0">
                <a:pos x="153901" y="260265"/>
              </a:cxn>
              <a:cxn ang="0">
                <a:pos x="41973" y="271459"/>
              </a:cxn>
              <a:cxn ang="0">
                <a:pos x="33579" y="263063"/>
              </a:cxn>
              <a:cxn ang="0">
                <a:pos x="33579" y="232279"/>
              </a:cxn>
              <a:cxn ang="0">
                <a:pos x="33579" y="229481"/>
              </a:cxn>
              <a:cxn ang="0">
                <a:pos x="33579" y="198697"/>
              </a:cxn>
              <a:cxn ang="0">
                <a:pos x="39175" y="193100"/>
              </a:cxn>
              <a:cxn ang="0">
                <a:pos x="44771" y="173510"/>
              </a:cxn>
              <a:cxn ang="0">
                <a:pos x="0" y="95151"/>
              </a:cxn>
              <a:cxn ang="0">
                <a:pos x="92341" y="0"/>
              </a:cxn>
              <a:cxn ang="0">
                <a:pos x="78350" y="111942"/>
              </a:cxn>
              <a:cxn ang="0">
                <a:pos x="83946" y="109143"/>
              </a:cxn>
              <a:cxn ang="0">
                <a:pos x="92341" y="114740"/>
              </a:cxn>
              <a:cxn ang="0">
                <a:pos x="100736" y="109143"/>
              </a:cxn>
              <a:cxn ang="0">
                <a:pos x="109130" y="114740"/>
              </a:cxn>
              <a:cxn ang="0">
                <a:pos x="120323" y="106345"/>
              </a:cxn>
              <a:cxn ang="0">
                <a:pos x="109130" y="142726"/>
              </a:cxn>
              <a:cxn ang="0">
                <a:pos x="123121" y="184704"/>
              </a:cxn>
              <a:cxn ang="0">
                <a:pos x="123121" y="162316"/>
              </a:cxn>
              <a:cxn ang="0">
                <a:pos x="156700" y="131532"/>
              </a:cxn>
              <a:cxn ang="0">
                <a:pos x="145507" y="41978"/>
              </a:cxn>
              <a:cxn ang="0">
                <a:pos x="39175" y="41978"/>
              </a:cxn>
              <a:cxn ang="0">
                <a:pos x="30780" y="131532"/>
              </a:cxn>
              <a:cxn ang="0">
                <a:pos x="64359" y="162316"/>
              </a:cxn>
              <a:cxn ang="0">
                <a:pos x="64359" y="187503"/>
              </a:cxn>
              <a:cxn ang="0">
                <a:pos x="81148" y="142726"/>
              </a:cxn>
              <a:cxn ang="0">
                <a:pos x="69955" y="106345"/>
              </a:cxn>
              <a:cxn ang="0">
                <a:pos x="111928" y="117539"/>
              </a:cxn>
              <a:cxn ang="0">
                <a:pos x="100736" y="114740"/>
              </a:cxn>
              <a:cxn ang="0">
                <a:pos x="83946" y="114740"/>
              </a:cxn>
              <a:cxn ang="0">
                <a:pos x="75552" y="117539"/>
              </a:cxn>
              <a:cxn ang="0">
                <a:pos x="89543" y="139927"/>
              </a:cxn>
              <a:cxn ang="0">
                <a:pos x="89543" y="187503"/>
              </a:cxn>
              <a:cxn ang="0">
                <a:pos x="97937" y="142726"/>
              </a:cxn>
              <a:cxn ang="0">
                <a:pos x="97937" y="139927"/>
              </a:cxn>
              <a:cxn ang="0">
                <a:pos x="120323" y="268661"/>
              </a:cxn>
              <a:cxn ang="0">
                <a:pos x="95139" y="296646"/>
              </a:cxn>
              <a:cxn ang="0">
                <a:pos x="120323" y="268661"/>
              </a:cxn>
              <a:cxn ang="0">
                <a:pos x="47570" y="246272"/>
              </a:cxn>
              <a:cxn ang="0">
                <a:pos x="47570" y="249071"/>
              </a:cxn>
              <a:cxn ang="0">
                <a:pos x="139910" y="240675"/>
              </a:cxn>
              <a:cxn ang="0">
                <a:pos x="139910" y="204294"/>
              </a:cxn>
              <a:cxn ang="0">
                <a:pos x="47570" y="212690"/>
              </a:cxn>
              <a:cxn ang="0">
                <a:pos x="139910" y="207092"/>
              </a:cxn>
              <a:cxn ang="0">
                <a:pos x="139910" y="204294"/>
              </a:cxn>
            </a:cxnLst>
            <a:rect l="0" t="0" r="0" b="0"/>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A9262C"/>
          </a:solidFill>
          <a:ln w="9525">
            <a:noFill/>
          </a:ln>
        </p:spPr>
        <p:txBody>
          <a:bodyPr/>
          <a:lstStyle/>
          <a:p>
            <a:endParaRPr lang="zh-CN" altLang="en-US"/>
          </a:p>
        </p:txBody>
      </p:sp>
      <p:sp>
        <p:nvSpPr>
          <p:cNvPr id="24" name="Freeform 49"/>
          <p:cNvSpPr>
            <a:spLocks noEditPoints="1"/>
          </p:cNvSpPr>
          <p:nvPr/>
        </p:nvSpPr>
        <p:spPr>
          <a:xfrm>
            <a:off x="11261888" y="5697176"/>
            <a:ext cx="279400" cy="307975"/>
          </a:xfrm>
          <a:custGeom>
            <a:avLst/>
            <a:gdLst/>
            <a:ahLst/>
            <a:cxnLst>
              <a:cxn ang="0">
                <a:pos x="28298" y="391037"/>
              </a:cxn>
              <a:cxn ang="0">
                <a:pos x="28298" y="70273"/>
              </a:cxn>
              <a:cxn ang="0">
                <a:pos x="69047" y="29469"/>
              </a:cxn>
              <a:cxn ang="0">
                <a:pos x="604441" y="29469"/>
              </a:cxn>
              <a:cxn ang="0">
                <a:pos x="645190" y="70273"/>
              </a:cxn>
              <a:cxn ang="0">
                <a:pos x="645190" y="391037"/>
              </a:cxn>
              <a:cxn ang="0">
                <a:pos x="604441" y="431841"/>
              </a:cxn>
              <a:cxn ang="0">
                <a:pos x="69047" y="431841"/>
              </a:cxn>
              <a:cxn ang="0">
                <a:pos x="28298" y="391037"/>
              </a:cxn>
              <a:cxn ang="0">
                <a:pos x="604441" y="460177"/>
              </a:cxn>
              <a:cxn ang="0">
                <a:pos x="674620" y="391037"/>
              </a:cxn>
              <a:cxn ang="0">
                <a:pos x="674620" y="70273"/>
              </a:cxn>
              <a:cxn ang="0">
                <a:pos x="604441" y="0"/>
              </a:cxn>
              <a:cxn ang="0">
                <a:pos x="69047" y="0"/>
              </a:cxn>
              <a:cxn ang="0">
                <a:pos x="0" y="70273"/>
              </a:cxn>
              <a:cxn ang="0">
                <a:pos x="0" y="391037"/>
              </a:cxn>
              <a:cxn ang="0">
                <a:pos x="69047" y="460177"/>
              </a:cxn>
              <a:cxn ang="0">
                <a:pos x="277319" y="460177"/>
              </a:cxn>
              <a:cxn ang="0">
                <a:pos x="277319" y="523650"/>
              </a:cxn>
              <a:cxn ang="0">
                <a:pos x="69047" y="523650"/>
              </a:cxn>
              <a:cxn ang="0">
                <a:pos x="0" y="593923"/>
              </a:cxn>
              <a:cxn ang="0">
                <a:pos x="0" y="646061"/>
              </a:cxn>
              <a:cxn ang="0">
                <a:pos x="13583" y="660796"/>
              </a:cxn>
              <a:cxn ang="0">
                <a:pos x="659905" y="660796"/>
              </a:cxn>
              <a:cxn ang="0">
                <a:pos x="674620" y="646061"/>
              </a:cxn>
              <a:cxn ang="0">
                <a:pos x="674620" y="593923"/>
              </a:cxn>
              <a:cxn ang="0">
                <a:pos x="604441" y="523650"/>
              </a:cxn>
              <a:cxn ang="0">
                <a:pos x="397301" y="523650"/>
              </a:cxn>
              <a:cxn ang="0">
                <a:pos x="397301" y="460177"/>
              </a:cxn>
              <a:cxn ang="0">
                <a:pos x="604441" y="460177"/>
              </a:cxn>
              <a:cxn ang="0">
                <a:pos x="615761" y="391037"/>
              </a:cxn>
              <a:cxn ang="0">
                <a:pos x="615761" y="70273"/>
              </a:cxn>
              <a:cxn ang="0">
                <a:pos x="604441" y="58939"/>
              </a:cxn>
              <a:cxn ang="0">
                <a:pos x="70179" y="58939"/>
              </a:cxn>
              <a:cxn ang="0">
                <a:pos x="57728" y="70273"/>
              </a:cxn>
              <a:cxn ang="0">
                <a:pos x="57728" y="391037"/>
              </a:cxn>
              <a:cxn ang="0">
                <a:pos x="70179" y="402371"/>
              </a:cxn>
              <a:cxn ang="0">
                <a:pos x="604441" y="402371"/>
              </a:cxn>
              <a:cxn ang="0">
                <a:pos x="615761" y="391037"/>
              </a:cxn>
            </a:cxnLst>
            <a:rect l="0" t="0" r="0" b="0"/>
            <a:pathLst>
              <a:path w="596" h="583">
                <a:moveTo>
                  <a:pt x="25" y="345"/>
                </a:moveTo>
                <a:lnTo>
                  <a:pt x="25" y="62"/>
                </a:lnTo>
                <a:cubicBezTo>
                  <a:pt x="25" y="42"/>
                  <a:pt x="42" y="26"/>
                  <a:pt x="61" y="26"/>
                </a:cubicBezTo>
                <a:lnTo>
                  <a:pt x="534" y="26"/>
                </a:lnTo>
                <a:cubicBezTo>
                  <a:pt x="554" y="26"/>
                  <a:pt x="570" y="42"/>
                  <a:pt x="570" y="62"/>
                </a:cubicBezTo>
                <a:lnTo>
                  <a:pt x="570" y="345"/>
                </a:lnTo>
                <a:cubicBezTo>
                  <a:pt x="570" y="364"/>
                  <a:pt x="554" y="381"/>
                  <a:pt x="534" y="381"/>
                </a:cubicBezTo>
                <a:lnTo>
                  <a:pt x="61" y="381"/>
                </a:lnTo>
                <a:cubicBezTo>
                  <a:pt x="42" y="381"/>
                  <a:pt x="25" y="364"/>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2" y="52"/>
                </a:lnTo>
                <a:cubicBezTo>
                  <a:pt x="56" y="52"/>
                  <a:pt x="51" y="56"/>
                  <a:pt x="51" y="62"/>
                </a:cubicBezTo>
                <a:lnTo>
                  <a:pt x="51" y="345"/>
                </a:lnTo>
                <a:cubicBezTo>
                  <a:pt x="51" y="350"/>
                  <a:pt x="56" y="355"/>
                  <a:pt x="62" y="355"/>
                </a:cubicBezTo>
                <a:lnTo>
                  <a:pt x="534" y="355"/>
                </a:lnTo>
                <a:cubicBezTo>
                  <a:pt x="540" y="355"/>
                  <a:pt x="544" y="350"/>
                  <a:pt x="544" y="345"/>
                </a:cubicBezTo>
                <a:close/>
              </a:path>
            </a:pathLst>
          </a:custGeom>
          <a:solidFill>
            <a:srgbClr val="A9262C"/>
          </a:solidFill>
          <a:ln w="9525">
            <a:noFill/>
          </a:ln>
        </p:spPr>
        <p:txBody>
          <a:bodyPr/>
          <a:lstStyle/>
          <a:p>
            <a:endParaRPr lang="zh-CN" altLang="en-US"/>
          </a:p>
        </p:txBody>
      </p:sp>
      <p:sp>
        <p:nvSpPr>
          <p:cNvPr id="16" name="TextBox 25"/>
          <p:cNvSpPr/>
          <p:nvPr/>
        </p:nvSpPr>
        <p:spPr>
          <a:xfrm flipH="1">
            <a:off x="-1" y="114572"/>
            <a:ext cx="2390115" cy="400110"/>
          </a:xfrm>
          <a:prstGeom prst="rect">
            <a:avLst/>
          </a:prstGeom>
          <a:solidFill>
            <a:srgbClr val="A9262C"/>
          </a:solidFill>
          <a:ln w="9525">
            <a:noFill/>
          </a:ln>
        </p:spPr>
        <p:txBody>
          <a:bodyPr wrap="square" rtlCol="0" anchor="t">
            <a:spAutoFit/>
          </a:bodyPr>
          <a:lstStyle/>
          <a:p>
            <a:pPr lvl="0" algn="ctr"/>
            <a:r>
              <a:rPr lang="zh-CN" altLang="en-US" sz="2000" dirty="0" smtClean="0">
                <a:solidFill>
                  <a:schemeClr val="bg1"/>
                </a:solidFill>
                <a:latin typeface="微软雅黑" panose="020B0503020204020204" charset="-122"/>
                <a:ea typeface="微软雅黑" panose="020B0503020204020204" charset="-122"/>
                <a:sym typeface="微软雅黑" panose="020B0503020204020204" charset="-122"/>
              </a:rPr>
              <a:t>双元制         共</a:t>
            </a:r>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赢</a:t>
            </a:r>
          </a:p>
        </p:txBody>
      </p:sp>
      <p:sp>
        <p:nvSpPr>
          <p:cNvPr id="17" name="左右箭头 16"/>
          <p:cNvSpPr/>
          <p:nvPr/>
        </p:nvSpPr>
        <p:spPr>
          <a:xfrm>
            <a:off x="5875700" y="3829623"/>
            <a:ext cx="523173" cy="237124"/>
          </a:xfrm>
          <a:prstGeom prst="lef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stretch>
            <a:fillRect/>
          </a:stretch>
        </p:blipFill>
        <p:spPr>
          <a:xfrm>
            <a:off x="1023625" y="179686"/>
            <a:ext cx="548688" cy="274344"/>
          </a:xfrm>
          <a:prstGeom prst="rect">
            <a:avLst/>
          </a:prstGeom>
        </p:spPr>
      </p:pic>
      <p:sp>
        <p:nvSpPr>
          <p:cNvPr id="4" name="文本框 3"/>
          <p:cNvSpPr txBox="1"/>
          <p:nvPr/>
        </p:nvSpPr>
        <p:spPr>
          <a:xfrm>
            <a:off x="1023625" y="1507048"/>
            <a:ext cx="1022458" cy="923330"/>
          </a:xfrm>
          <a:prstGeom prst="rect">
            <a:avLst/>
          </a:prstGeom>
          <a:noFill/>
        </p:spPr>
        <p:txBody>
          <a:bodyPr wrap="square" rtlCol="0">
            <a:spAutoFit/>
          </a:bodyPr>
          <a:lstStyle/>
          <a:p>
            <a:r>
              <a:rPr lang="zh-CN" altLang="en-US" dirty="0" smtClean="0"/>
              <a:t>产品</a:t>
            </a:r>
            <a:endParaRPr lang="en-US" altLang="zh-CN" dirty="0" smtClean="0"/>
          </a:p>
          <a:p>
            <a:r>
              <a:rPr lang="en-US" altLang="zh-CN" dirty="0" smtClean="0"/>
              <a:t>Product</a:t>
            </a:r>
            <a:endParaRPr lang="en-US" altLang="zh-CN" dirty="0" smtClean="0"/>
          </a:p>
          <a:p>
            <a:r>
              <a:rPr lang="en-US" altLang="zh-CN" dirty="0"/>
              <a:t> </a:t>
            </a:r>
            <a:r>
              <a:rPr lang="en-US" altLang="zh-CN" dirty="0" smtClean="0"/>
              <a:t>                  </a:t>
            </a:r>
            <a:endParaRPr lang="zh-CN" altLang="en-US" dirty="0"/>
          </a:p>
        </p:txBody>
      </p:sp>
      <p:sp>
        <p:nvSpPr>
          <p:cNvPr id="26" name="文本框 25"/>
          <p:cNvSpPr txBox="1"/>
          <p:nvPr/>
        </p:nvSpPr>
        <p:spPr>
          <a:xfrm>
            <a:off x="1023625" y="3490461"/>
            <a:ext cx="973001" cy="646331"/>
          </a:xfrm>
          <a:prstGeom prst="rect">
            <a:avLst/>
          </a:prstGeom>
          <a:noFill/>
        </p:spPr>
        <p:txBody>
          <a:bodyPr wrap="square" rtlCol="0">
            <a:spAutoFit/>
          </a:bodyPr>
          <a:lstStyle/>
          <a:p>
            <a:r>
              <a:rPr lang="zh-CN" altLang="en-US" dirty="0" smtClean="0"/>
              <a:t>   人</a:t>
            </a:r>
            <a:endParaRPr lang="en-US" altLang="zh-CN" dirty="0" smtClean="0"/>
          </a:p>
          <a:p>
            <a:r>
              <a:rPr lang="en-US" altLang="zh-CN" dirty="0" smtClean="0"/>
              <a:t>People                   </a:t>
            </a:r>
            <a:endParaRPr lang="zh-CN" altLang="en-US" dirty="0"/>
          </a:p>
        </p:txBody>
      </p:sp>
      <p:sp>
        <p:nvSpPr>
          <p:cNvPr id="6" name="文本框 5"/>
          <p:cNvSpPr txBox="1"/>
          <p:nvPr/>
        </p:nvSpPr>
        <p:spPr>
          <a:xfrm>
            <a:off x="1572313" y="2218604"/>
            <a:ext cx="2989780" cy="646331"/>
          </a:xfrm>
          <a:prstGeom prst="rect">
            <a:avLst/>
          </a:prstGeom>
          <a:noFill/>
        </p:spPr>
        <p:txBody>
          <a:bodyPr wrap="square" rtlCol="0">
            <a:spAutoFit/>
          </a:bodyPr>
          <a:lstStyle/>
          <a:p>
            <a:r>
              <a:rPr lang="zh-CN" altLang="en-US" dirty="0" smtClean="0"/>
              <a:t>市场对个性化产品的需求</a:t>
            </a:r>
            <a:endParaRPr lang="en-US" altLang="zh-CN" dirty="0" smtClean="0"/>
          </a:p>
          <a:p>
            <a:endParaRPr lang="en-US" altLang="zh-CN" dirty="0" smtClean="0"/>
          </a:p>
        </p:txBody>
      </p:sp>
      <p:cxnSp>
        <p:nvCxnSpPr>
          <p:cNvPr id="27" name="直接连接符 26"/>
          <p:cNvCxnSpPr/>
          <p:nvPr/>
        </p:nvCxnSpPr>
        <p:spPr>
          <a:xfrm flipV="1">
            <a:off x="1451796" y="2558588"/>
            <a:ext cx="2651256" cy="42412"/>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404209" y="2218604"/>
            <a:ext cx="3113069" cy="369332"/>
          </a:xfrm>
          <a:prstGeom prst="rect">
            <a:avLst/>
          </a:prstGeom>
          <a:noFill/>
        </p:spPr>
        <p:txBody>
          <a:bodyPr wrap="square" rtlCol="0">
            <a:spAutoFit/>
          </a:bodyPr>
          <a:lstStyle/>
          <a:p>
            <a:r>
              <a:rPr lang="zh-CN" altLang="en-US" dirty="0" smtClean="0"/>
              <a:t>企业的快速响应</a:t>
            </a:r>
            <a:endParaRPr lang="zh-CN" altLang="en-US" dirty="0"/>
          </a:p>
        </p:txBody>
      </p:sp>
      <p:cxnSp>
        <p:nvCxnSpPr>
          <p:cNvPr id="34" name="直接连接符 33"/>
          <p:cNvCxnSpPr/>
          <p:nvPr/>
        </p:nvCxnSpPr>
        <p:spPr>
          <a:xfrm flipV="1">
            <a:off x="1328285" y="4624376"/>
            <a:ext cx="3048000" cy="13065"/>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765846" y="4255044"/>
            <a:ext cx="2723823" cy="369332"/>
          </a:xfrm>
          <a:prstGeom prst="rect">
            <a:avLst/>
          </a:prstGeom>
          <a:noFill/>
        </p:spPr>
        <p:txBody>
          <a:bodyPr wrap="none" rtlCol="0">
            <a:spAutoFit/>
          </a:bodyPr>
          <a:lstStyle/>
          <a:p>
            <a:r>
              <a:rPr lang="zh-CN" altLang="en-US" dirty="0" smtClean="0"/>
              <a:t>企业对人性化的人才需求</a:t>
            </a:r>
            <a:endParaRPr lang="zh-CN" altLang="en-US" dirty="0"/>
          </a:p>
        </p:txBody>
      </p:sp>
      <p:sp>
        <p:nvSpPr>
          <p:cNvPr id="10" name="文本框 9"/>
          <p:cNvSpPr txBox="1"/>
          <p:nvPr/>
        </p:nvSpPr>
        <p:spPr>
          <a:xfrm>
            <a:off x="5321509" y="4255044"/>
            <a:ext cx="2291137" cy="369332"/>
          </a:xfrm>
          <a:prstGeom prst="rect">
            <a:avLst/>
          </a:prstGeom>
          <a:noFill/>
        </p:spPr>
        <p:txBody>
          <a:bodyPr wrap="square" rtlCol="0">
            <a:spAutoFit/>
          </a:bodyPr>
          <a:lstStyle/>
          <a:p>
            <a:r>
              <a:rPr lang="zh-CN" altLang="en-US" dirty="0" smtClean="0"/>
              <a:t>校企共同定制培养</a:t>
            </a:r>
            <a:endParaRPr lang="zh-CN" altLang="en-US" dirty="0"/>
          </a:p>
        </p:txBody>
      </p:sp>
      <p:cxnSp>
        <p:nvCxnSpPr>
          <p:cNvPr id="35" name="直接连接符 34"/>
          <p:cNvCxnSpPr/>
          <p:nvPr/>
        </p:nvCxnSpPr>
        <p:spPr>
          <a:xfrm>
            <a:off x="5386036" y="4637441"/>
            <a:ext cx="3312160" cy="0"/>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458460" y="2587936"/>
            <a:ext cx="3147644" cy="13064"/>
          </a:xfrm>
          <a:prstGeom prst="line">
            <a:avLst/>
          </a:prstGeom>
          <a:ln w="15875">
            <a:solidFill>
              <a:schemeClr val="tx1">
                <a:lumMod val="75000"/>
                <a:lumOff val="2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40" name="左右箭头 39"/>
          <p:cNvSpPr/>
          <p:nvPr/>
        </p:nvSpPr>
        <p:spPr>
          <a:xfrm>
            <a:off x="4437286" y="2404061"/>
            <a:ext cx="713581" cy="249100"/>
          </a:xfrm>
          <a:prstGeom prst="leftRightArrow">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2" name="左右箭头 41"/>
          <p:cNvSpPr/>
          <p:nvPr/>
        </p:nvSpPr>
        <p:spPr>
          <a:xfrm>
            <a:off x="4517262" y="4491873"/>
            <a:ext cx="713581" cy="249100"/>
          </a:xfrm>
          <a:prstGeom prst="leftRightArrow">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8" name="TextBox 25"/>
          <p:cNvSpPr txBox="1"/>
          <p:nvPr/>
        </p:nvSpPr>
        <p:spPr>
          <a:xfrm flipH="1">
            <a:off x="-9764" y="547851"/>
            <a:ext cx="4298908" cy="338871"/>
          </a:xfrm>
          <a:prstGeom prst="rect">
            <a:avLst/>
          </a:prstGeom>
          <a:noFill/>
        </p:spPr>
        <p:txBody>
          <a:bodyPr wrap="square" rtlCol="0">
            <a:spAutoFit/>
            <a:scene3d>
              <a:camera prst="orthographicFront"/>
              <a:lightRig rig="threePt" dir="t"/>
            </a:scene3d>
          </a:bodyPr>
          <a:lstStyle/>
          <a:p>
            <a:pPr lvl="0" fontAlgn="base"/>
            <a:r>
              <a:rPr lang="en-US"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Dual </a:t>
            </a:r>
            <a:r>
              <a:rPr lang="en-US" altLang="zh-CN" sz="16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system           win-win</a:t>
            </a:r>
            <a:endPar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29" name="左右箭头 28"/>
          <p:cNvSpPr/>
          <p:nvPr/>
        </p:nvSpPr>
        <p:spPr>
          <a:xfrm>
            <a:off x="1310726" y="617542"/>
            <a:ext cx="523173" cy="237124"/>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570810" y="2687865"/>
            <a:ext cx="2989780" cy="646331"/>
          </a:xfrm>
          <a:prstGeom prst="rect">
            <a:avLst/>
          </a:prstGeom>
          <a:noFill/>
        </p:spPr>
        <p:txBody>
          <a:bodyPr wrap="square" rtlCol="0">
            <a:spAutoFit/>
          </a:bodyPr>
          <a:lstStyle/>
          <a:p>
            <a:r>
              <a:rPr lang="en-US" altLang="zh-CN" dirty="0"/>
              <a:t>Personalized products of market demand</a:t>
            </a:r>
          </a:p>
        </p:txBody>
      </p:sp>
      <p:sp>
        <p:nvSpPr>
          <p:cNvPr id="31" name="文本框 30"/>
          <p:cNvSpPr txBox="1"/>
          <p:nvPr/>
        </p:nvSpPr>
        <p:spPr>
          <a:xfrm>
            <a:off x="5404209" y="2704190"/>
            <a:ext cx="2989780" cy="369332"/>
          </a:xfrm>
          <a:prstGeom prst="rect">
            <a:avLst/>
          </a:prstGeom>
          <a:noFill/>
        </p:spPr>
        <p:txBody>
          <a:bodyPr wrap="square" rtlCol="0">
            <a:spAutoFit/>
          </a:bodyPr>
          <a:lstStyle/>
          <a:p>
            <a:r>
              <a:rPr lang="en-US" altLang="zh-CN" dirty="0"/>
              <a:t>Quick response of enterprise</a:t>
            </a:r>
            <a:endParaRPr lang="en-US" altLang="zh-CN" dirty="0" smtClean="0"/>
          </a:p>
        </p:txBody>
      </p:sp>
      <p:sp>
        <p:nvSpPr>
          <p:cNvPr id="32" name="文本框 31"/>
          <p:cNvSpPr txBox="1"/>
          <p:nvPr/>
        </p:nvSpPr>
        <p:spPr>
          <a:xfrm>
            <a:off x="1765846" y="4740973"/>
            <a:ext cx="2989780" cy="646331"/>
          </a:xfrm>
          <a:prstGeom prst="rect">
            <a:avLst/>
          </a:prstGeom>
          <a:noFill/>
        </p:spPr>
        <p:txBody>
          <a:bodyPr wrap="square" rtlCol="0">
            <a:spAutoFit/>
          </a:bodyPr>
          <a:lstStyle/>
          <a:p>
            <a:r>
              <a:rPr lang="en-US" altLang="zh-CN" dirty="0"/>
              <a:t>The demand for humanized talents in Enterprises</a:t>
            </a:r>
            <a:endParaRPr lang="en-US" altLang="zh-CN" dirty="0" smtClean="0"/>
          </a:p>
        </p:txBody>
      </p:sp>
      <p:sp>
        <p:nvSpPr>
          <p:cNvPr id="33" name="文本框 32"/>
          <p:cNvSpPr txBox="1"/>
          <p:nvPr/>
        </p:nvSpPr>
        <p:spPr>
          <a:xfrm>
            <a:off x="5320214" y="4726226"/>
            <a:ext cx="2989780" cy="646331"/>
          </a:xfrm>
          <a:prstGeom prst="rect">
            <a:avLst/>
          </a:prstGeom>
          <a:noFill/>
        </p:spPr>
        <p:txBody>
          <a:bodyPr wrap="square" rtlCol="0">
            <a:spAutoFit/>
          </a:bodyPr>
          <a:lstStyle/>
          <a:p>
            <a:r>
              <a:rPr lang="en-US" altLang="zh-CN" dirty="0"/>
              <a:t>Joint customization of school and enterprise</a:t>
            </a:r>
            <a:endParaRPr lang="en-US" altLang="zh-CN" dirty="0" smtClean="0"/>
          </a:p>
        </p:txBody>
      </p:sp>
    </p:spTree>
    <p:extLst>
      <p:ext uri="{BB962C8B-B14F-4D97-AF65-F5344CB8AC3E}">
        <p14:creationId xmlns:p14="http://schemas.microsoft.com/office/powerpoint/2010/main" val="303114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393190" y="2538730"/>
            <a:ext cx="9405620" cy="2554545"/>
          </a:xfrm>
          <a:prstGeom prst="rect">
            <a:avLst/>
          </a:prstGeom>
          <a:noFill/>
          <a:ln w="9525">
            <a:noFill/>
          </a:ln>
        </p:spPr>
        <p:txBody>
          <a:bodyPr wrap="square" rtlCol="0" anchor="t">
            <a:spAutoFit/>
          </a:bodyPr>
          <a:lstStyle/>
          <a:p>
            <a:pPr lvl="0" algn="ctr"/>
            <a:r>
              <a:rPr lang="zh-CN" altLang="en-US" sz="8000" dirty="0" smtClean="0">
                <a:solidFill>
                  <a:schemeClr val="tx1">
                    <a:lumMod val="85000"/>
                    <a:lumOff val="15000"/>
                  </a:schemeClr>
                </a:solidFill>
                <a:latin typeface="幼圆" panose="02010509060101010101" charset="-122"/>
                <a:ea typeface="幼圆" panose="02010509060101010101" charset="-122"/>
                <a:sym typeface="+mn-ea"/>
              </a:rPr>
              <a:t>感谢</a:t>
            </a:r>
            <a:endParaRPr lang="en-US" altLang="zh-CN" sz="8000" dirty="0" smtClean="0">
              <a:solidFill>
                <a:schemeClr val="tx1">
                  <a:lumMod val="85000"/>
                  <a:lumOff val="15000"/>
                </a:schemeClr>
              </a:solidFill>
              <a:latin typeface="幼圆" panose="02010509060101010101" charset="-122"/>
              <a:ea typeface="幼圆" panose="02010509060101010101" charset="-122"/>
              <a:sym typeface="+mn-ea"/>
            </a:endParaRPr>
          </a:p>
          <a:p>
            <a:pPr lvl="0" algn="ctr"/>
            <a:r>
              <a:rPr lang="en-US" altLang="zh-CN" sz="8000" dirty="0" smtClean="0">
                <a:solidFill>
                  <a:schemeClr val="tx1">
                    <a:lumMod val="85000"/>
                    <a:lumOff val="15000"/>
                  </a:schemeClr>
                </a:solidFill>
                <a:latin typeface="幼圆" panose="02010509060101010101" charset="-122"/>
                <a:ea typeface="幼圆" panose="02010509060101010101" charset="-122"/>
                <a:sym typeface="+mn-ea"/>
              </a:rPr>
              <a:t>Thanks</a:t>
            </a:r>
            <a:endParaRPr lang="zh-CN" altLang="en-US" sz="8000" dirty="0">
              <a:solidFill>
                <a:schemeClr val="tx1">
                  <a:lumMod val="85000"/>
                  <a:lumOff val="15000"/>
                </a:schemeClr>
              </a:solidFill>
              <a:latin typeface="幼圆" panose="02010509060101010101" charset="-122"/>
              <a:ea typeface="幼圆" panose="02010509060101010101" charset="-122"/>
              <a:sym typeface="+mn-ea"/>
            </a:endParaRPr>
          </a:p>
        </p:txBody>
      </p:sp>
      <p:grpSp>
        <p:nvGrpSpPr>
          <p:cNvPr id="19" name="组合 18"/>
          <p:cNvGrpSpPr/>
          <p:nvPr/>
        </p:nvGrpSpPr>
        <p:grpSpPr>
          <a:xfrm>
            <a:off x="-29765" y="5753100"/>
            <a:ext cx="12221130" cy="1308100"/>
            <a:chOff x="700" y="9060"/>
            <a:chExt cx="18475" cy="2060"/>
          </a:xfrm>
        </p:grpSpPr>
        <p:pic>
          <p:nvPicPr>
            <p:cNvPr id="16" name="图片 15" descr="5645d82c1642312bc4e8cad084491d91"/>
            <p:cNvPicPr>
              <a:picLocks noChangeAspect="1"/>
            </p:cNvPicPr>
            <p:nvPr/>
          </p:nvPicPr>
          <p:blipFill>
            <a:blip r:embed="rId3" cstate="print"/>
            <a:srcRect l="24906" t="39307" b="40501"/>
            <a:stretch>
              <a:fillRect/>
            </a:stretch>
          </p:blipFill>
          <p:spPr>
            <a:xfrm>
              <a:off x="700" y="9060"/>
              <a:ext cx="7661" cy="2060"/>
            </a:xfrm>
            <a:prstGeom prst="rect">
              <a:avLst/>
            </a:prstGeom>
          </p:spPr>
        </p:pic>
        <p:pic>
          <p:nvPicPr>
            <p:cNvPr id="17" name="图片 16" descr="5645d82c1642312bc4e8cad084491d91"/>
            <p:cNvPicPr>
              <a:picLocks noChangeAspect="1"/>
            </p:cNvPicPr>
            <p:nvPr/>
          </p:nvPicPr>
          <p:blipFill>
            <a:blip r:embed="rId3" cstate="print"/>
            <a:srcRect t="39307" b="40501"/>
            <a:stretch>
              <a:fillRect/>
            </a:stretch>
          </p:blipFill>
          <p:spPr>
            <a:xfrm flipH="1">
              <a:off x="8341" y="9369"/>
              <a:ext cx="8375" cy="1691"/>
            </a:xfrm>
            <a:prstGeom prst="rect">
              <a:avLst/>
            </a:prstGeom>
          </p:spPr>
        </p:pic>
        <p:pic>
          <p:nvPicPr>
            <p:cNvPr id="18" name="图片 17" descr="5645d82c1642312bc4e8cad084491d91"/>
            <p:cNvPicPr>
              <a:picLocks noChangeAspect="1"/>
            </p:cNvPicPr>
            <p:nvPr/>
          </p:nvPicPr>
          <p:blipFill>
            <a:blip r:embed="rId3" cstate="print"/>
            <a:srcRect t="39307" r="70448" b="40501"/>
            <a:stretch>
              <a:fillRect/>
            </a:stretch>
          </p:blipFill>
          <p:spPr>
            <a:xfrm>
              <a:off x="16700" y="9369"/>
              <a:ext cx="2475" cy="1691"/>
            </a:xfrm>
            <a:prstGeom prst="rect">
              <a:avLst/>
            </a:prstGeom>
          </p:spPr>
        </p:pic>
      </p:grpSp>
      <p:sp>
        <p:nvSpPr>
          <p:cNvPr id="4" name="空心弧 3"/>
          <p:cNvSpPr/>
          <p:nvPr/>
        </p:nvSpPr>
        <p:spPr>
          <a:xfrm rot="300000" flipV="1">
            <a:off x="5158423" y="-1022985"/>
            <a:ext cx="1875155" cy="1875155"/>
          </a:xfrm>
          <a:prstGeom prst="blockArc">
            <a:avLst>
              <a:gd name="adj1" fmla="val 11317419"/>
              <a:gd name="adj2" fmla="val 73124"/>
              <a:gd name="adj3" fmla="val 115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9765" y="5753100"/>
            <a:ext cx="12221130" cy="1308100"/>
            <a:chOff x="700" y="9060"/>
            <a:chExt cx="18475" cy="2060"/>
          </a:xfrm>
        </p:grpSpPr>
        <p:pic>
          <p:nvPicPr>
            <p:cNvPr id="16" name="图片 15" descr="5645d82c1642312bc4e8cad084491d91"/>
            <p:cNvPicPr>
              <a:picLocks noChangeAspect="1"/>
            </p:cNvPicPr>
            <p:nvPr/>
          </p:nvPicPr>
          <p:blipFill>
            <a:blip r:embed="rId2" cstate="print"/>
            <a:srcRect l="24906" t="39307" b="40501"/>
            <a:stretch>
              <a:fillRect/>
            </a:stretch>
          </p:blipFill>
          <p:spPr>
            <a:xfrm>
              <a:off x="700" y="9060"/>
              <a:ext cx="7661" cy="2060"/>
            </a:xfrm>
            <a:prstGeom prst="rect">
              <a:avLst/>
            </a:prstGeom>
          </p:spPr>
        </p:pic>
        <p:pic>
          <p:nvPicPr>
            <p:cNvPr id="17" name="图片 16" descr="5645d82c1642312bc4e8cad084491d91"/>
            <p:cNvPicPr>
              <a:picLocks noChangeAspect="1"/>
            </p:cNvPicPr>
            <p:nvPr/>
          </p:nvPicPr>
          <p:blipFill>
            <a:blip r:embed="rId2" cstate="print"/>
            <a:srcRect t="39307" b="40501"/>
            <a:stretch>
              <a:fillRect/>
            </a:stretch>
          </p:blipFill>
          <p:spPr>
            <a:xfrm flipH="1">
              <a:off x="8341" y="9369"/>
              <a:ext cx="8375" cy="1691"/>
            </a:xfrm>
            <a:prstGeom prst="rect">
              <a:avLst/>
            </a:prstGeom>
          </p:spPr>
        </p:pic>
        <p:pic>
          <p:nvPicPr>
            <p:cNvPr id="18" name="图片 17" descr="5645d82c1642312bc4e8cad084491d91"/>
            <p:cNvPicPr>
              <a:picLocks noChangeAspect="1"/>
            </p:cNvPicPr>
            <p:nvPr/>
          </p:nvPicPr>
          <p:blipFill>
            <a:blip r:embed="rId2" cstate="print"/>
            <a:srcRect t="39307" r="70448" b="40501"/>
            <a:stretch>
              <a:fillRect/>
            </a:stretch>
          </p:blipFill>
          <p:spPr>
            <a:xfrm>
              <a:off x="16700" y="9369"/>
              <a:ext cx="2475" cy="1691"/>
            </a:xfrm>
            <a:prstGeom prst="rect">
              <a:avLst/>
            </a:prstGeom>
          </p:spPr>
        </p:pic>
      </p:grpSp>
      <p:sp>
        <p:nvSpPr>
          <p:cNvPr id="4" name="TextBox 25"/>
          <p:cNvSpPr txBox="1"/>
          <p:nvPr/>
        </p:nvSpPr>
        <p:spPr>
          <a:xfrm flipH="1">
            <a:off x="120650" y="2352040"/>
            <a:ext cx="731520" cy="1929765"/>
          </a:xfrm>
          <a:prstGeom prst="rect">
            <a:avLst/>
          </a:prstGeom>
          <a:noFill/>
        </p:spPr>
        <p:txBody>
          <a:bodyPr vert="eaVert" wrap="square" rtlCol="0">
            <a:spAutoFit/>
            <a:scene3d>
              <a:camera prst="orthographicFront"/>
              <a:lightRig rig="threePt" dir="t"/>
            </a:scene3d>
          </a:bodyPr>
          <a:lstStyle/>
          <a:p>
            <a:pPr lvl="0" algn="ctr" fontAlgn="base"/>
            <a:r>
              <a:rPr lang="zh-CN" altLang="en-US" sz="3600" b="1" strike="noStrike" noProof="1">
                <a:solidFill>
                  <a:schemeClr val="tx1">
                    <a:lumMod val="95000"/>
                    <a:lumOff val="5000"/>
                  </a:schemeClr>
                </a:solidFill>
                <a:effectLst/>
                <a:latin typeface="幼圆" panose="02010509060101010101" charset="-122"/>
                <a:ea typeface="幼圆" panose="02010509060101010101" charset="-122"/>
                <a:cs typeface="+mn-cs"/>
                <a:sym typeface="微软雅黑" panose="020B0503020204020204" charset="-122"/>
              </a:rPr>
              <a:t>目录 </a:t>
            </a:r>
          </a:p>
        </p:txBody>
      </p:sp>
      <p:grpSp>
        <p:nvGrpSpPr>
          <p:cNvPr id="3" name="组合 2"/>
          <p:cNvGrpSpPr/>
          <p:nvPr/>
        </p:nvGrpSpPr>
        <p:grpSpPr>
          <a:xfrm>
            <a:off x="3681041" y="781581"/>
            <a:ext cx="4919749" cy="3844312"/>
            <a:chOff x="3586" y="1219"/>
            <a:chExt cx="7330" cy="5434"/>
          </a:xfrm>
        </p:grpSpPr>
        <p:sp>
          <p:nvSpPr>
            <p:cNvPr id="97" name="TextBox 25"/>
            <p:cNvSpPr txBox="1"/>
            <p:nvPr/>
          </p:nvSpPr>
          <p:spPr>
            <a:xfrm flipH="1">
              <a:off x="4537" y="1219"/>
              <a:ext cx="5382" cy="566"/>
            </a:xfrm>
            <a:prstGeom prst="rect">
              <a:avLst/>
            </a:prstGeom>
            <a:noFill/>
          </p:spPr>
          <p:txBody>
            <a:bodyPr wrap="square" rtlCol="0">
              <a:spAutoFit/>
              <a:scene3d>
                <a:camera prst="orthographicFront"/>
                <a:lightRig rig="threePt" dir="t"/>
              </a:scene3d>
            </a:bodyPr>
            <a:lstStyle/>
            <a:p>
              <a:pPr lvl="0" fontAlgn="base"/>
              <a:r>
                <a:rPr lang="zh-CN" altLang="en-US" sz="2000" noProof="1"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项目的发起与实施</a:t>
              </a:r>
              <a:endParaRPr lang="zh-CN" altLang="zh-CN"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46" name="TextBox 25"/>
            <p:cNvSpPr txBox="1"/>
            <p:nvPr/>
          </p:nvSpPr>
          <p:spPr>
            <a:xfrm flipH="1">
              <a:off x="3586" y="1324"/>
              <a:ext cx="850" cy="740"/>
            </a:xfrm>
            <a:prstGeom prst="rect">
              <a:avLst/>
            </a:prstGeom>
            <a:noFill/>
          </p:spPr>
          <p:txBody>
            <a:bodyPr wrap="square" rtlCol="0">
              <a:spAutoFit/>
              <a:scene3d>
                <a:camera prst="orthographicFront"/>
                <a:lightRig rig="threePt" dir="t"/>
              </a:scene3d>
            </a:bodyPr>
            <a:lstStyle/>
            <a:p>
              <a:pPr lvl="0" fontAlgn="base"/>
              <a:r>
                <a:rPr lang="en-US" altLang="zh-CN" sz="2800" strike="noStrike" noProof="1">
                  <a:solidFill>
                    <a:schemeClr val="tx1">
                      <a:lumMod val="85000"/>
                      <a:lumOff val="15000"/>
                    </a:schemeClr>
                  </a:solidFill>
                  <a:effectLst/>
                  <a:latin typeface="Impact" panose="020B0806030902050204" charset="0"/>
                  <a:ea typeface="微软雅黑" panose="020B0503020204020204" charset="-122"/>
                  <a:cs typeface="+mn-cs"/>
                  <a:sym typeface="微软雅黑" panose="020B0503020204020204" charset="-122"/>
                </a:rPr>
                <a:t>1.</a:t>
              </a:r>
            </a:p>
          </p:txBody>
        </p:sp>
        <p:sp>
          <p:nvSpPr>
            <p:cNvPr id="100" name="TextBox 25"/>
            <p:cNvSpPr txBox="1"/>
            <p:nvPr/>
          </p:nvSpPr>
          <p:spPr>
            <a:xfrm flipH="1">
              <a:off x="4537" y="2569"/>
              <a:ext cx="5382" cy="566"/>
            </a:xfrm>
            <a:prstGeom prst="rect">
              <a:avLst/>
            </a:prstGeom>
            <a:noFill/>
          </p:spPr>
          <p:txBody>
            <a:bodyPr wrap="square" rtlCol="0">
              <a:spAutoFit/>
              <a:scene3d>
                <a:camera prst="orthographicFront"/>
                <a:lightRig rig="threePt" dir="t"/>
              </a:scene3d>
            </a:bodyPr>
            <a:lstStyle/>
            <a:p>
              <a:pPr lvl="0" fontAlgn="base"/>
              <a:r>
                <a:rPr lang="zh-CN" altLang="en-US" sz="2000" strike="noStrike" noProof="1" smtClean="0">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培养形式</a:t>
              </a:r>
              <a:r>
                <a:rPr lang="en-US" altLang="zh-CN" sz="2000" strike="noStrike" noProof="1" smtClean="0">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	</a:t>
              </a:r>
              <a:endParaRPr lang="zh-CN" altLang="en-US"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62" name="TextBox 25"/>
            <p:cNvSpPr txBox="1"/>
            <p:nvPr/>
          </p:nvSpPr>
          <p:spPr>
            <a:xfrm flipH="1">
              <a:off x="3587" y="2695"/>
              <a:ext cx="850" cy="740"/>
            </a:xfrm>
            <a:prstGeom prst="rect">
              <a:avLst/>
            </a:prstGeom>
            <a:noFill/>
          </p:spPr>
          <p:txBody>
            <a:bodyPr wrap="square" rtlCol="0">
              <a:spAutoFit/>
              <a:scene3d>
                <a:camera prst="orthographicFront"/>
                <a:lightRig rig="threePt" dir="t"/>
              </a:scene3d>
            </a:bodyPr>
            <a:lstStyle/>
            <a:p>
              <a:pPr lvl="0" fontAlgn="base"/>
              <a:r>
                <a:rPr lang="en-US" altLang="zh-CN" sz="2800" strike="noStrike" noProof="1">
                  <a:solidFill>
                    <a:schemeClr val="tx1">
                      <a:lumMod val="85000"/>
                      <a:lumOff val="15000"/>
                    </a:schemeClr>
                  </a:solidFill>
                  <a:effectLst/>
                  <a:latin typeface="Impact" panose="020B0806030902050204" charset="0"/>
                  <a:ea typeface="微软雅黑" panose="020B0503020204020204" charset="-122"/>
                  <a:cs typeface="+mn-cs"/>
                  <a:sym typeface="微软雅黑" panose="020B0503020204020204" charset="-122"/>
                </a:rPr>
                <a:t>2.</a:t>
              </a:r>
            </a:p>
          </p:txBody>
        </p:sp>
        <p:sp>
          <p:nvSpPr>
            <p:cNvPr id="103" name="TextBox 25"/>
            <p:cNvSpPr txBox="1"/>
            <p:nvPr/>
          </p:nvSpPr>
          <p:spPr>
            <a:xfrm flipH="1">
              <a:off x="4488" y="3906"/>
              <a:ext cx="5430" cy="566"/>
            </a:xfrm>
            <a:prstGeom prst="rect">
              <a:avLst/>
            </a:prstGeom>
            <a:noFill/>
          </p:spPr>
          <p:txBody>
            <a:bodyPr wrap="square" rtlCol="0">
              <a:spAutoFit/>
              <a:scene3d>
                <a:camera prst="orthographicFront"/>
                <a:lightRig rig="threePt" dir="t"/>
              </a:scene3d>
            </a:bodyPr>
            <a:lstStyle/>
            <a:p>
              <a:pPr lvl="0" fontAlgn="base"/>
              <a:r>
                <a:rPr lang="zh-CN" altLang="en-US" sz="2000" noProof="1"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培养目标</a:t>
              </a:r>
              <a:endParaRPr lang="zh-CN" altLang="zh-CN"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65" name="TextBox 25"/>
            <p:cNvSpPr txBox="1"/>
            <p:nvPr/>
          </p:nvSpPr>
          <p:spPr>
            <a:xfrm flipH="1">
              <a:off x="3588" y="4066"/>
              <a:ext cx="850" cy="740"/>
            </a:xfrm>
            <a:prstGeom prst="rect">
              <a:avLst/>
            </a:prstGeom>
            <a:noFill/>
          </p:spPr>
          <p:txBody>
            <a:bodyPr wrap="square" rtlCol="0">
              <a:spAutoFit/>
              <a:scene3d>
                <a:camera prst="orthographicFront"/>
                <a:lightRig rig="threePt" dir="t"/>
              </a:scene3d>
            </a:bodyPr>
            <a:lstStyle/>
            <a:p>
              <a:pPr lvl="0" fontAlgn="base"/>
              <a:r>
                <a:rPr lang="en-US" altLang="zh-CN" sz="2800" strike="noStrike" noProof="1">
                  <a:solidFill>
                    <a:schemeClr val="tx1">
                      <a:lumMod val="85000"/>
                      <a:lumOff val="15000"/>
                    </a:schemeClr>
                  </a:solidFill>
                  <a:effectLst/>
                  <a:latin typeface="Impact" panose="020B0806030902050204" charset="0"/>
                  <a:ea typeface="微软雅黑" panose="020B0503020204020204" charset="-122"/>
                  <a:cs typeface="+mn-cs"/>
                  <a:sym typeface="微软雅黑" panose="020B0503020204020204" charset="-122"/>
                </a:rPr>
                <a:t>3.</a:t>
              </a:r>
            </a:p>
          </p:txBody>
        </p:sp>
        <p:sp>
          <p:nvSpPr>
            <p:cNvPr id="109" name="TextBox 25"/>
            <p:cNvSpPr txBox="1"/>
            <p:nvPr/>
          </p:nvSpPr>
          <p:spPr>
            <a:xfrm flipH="1">
              <a:off x="4528" y="5346"/>
              <a:ext cx="6193" cy="566"/>
            </a:xfrm>
            <a:prstGeom prst="rect">
              <a:avLst/>
            </a:prstGeom>
            <a:noFill/>
          </p:spPr>
          <p:txBody>
            <a:bodyPr wrap="square" rtlCol="0">
              <a:spAutoFit/>
              <a:scene3d>
                <a:camera prst="orthographicFront"/>
                <a:lightRig rig="threePt" dir="t"/>
              </a:scene3d>
            </a:bodyPr>
            <a:lstStyle/>
            <a:p>
              <a:pPr lvl="0" fontAlgn="base"/>
              <a:r>
                <a:rPr lang="zh-CN" altLang="en-US" sz="2000" strike="noStrike" noProof="1" smtClean="0">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技术人才培养与社会（企业）需求</a:t>
              </a:r>
              <a:endParaRPr lang="zh-CN" altLang="zh-CN"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69" name="TextBox 25"/>
            <p:cNvSpPr txBox="1"/>
            <p:nvPr/>
          </p:nvSpPr>
          <p:spPr>
            <a:xfrm flipH="1">
              <a:off x="3589" y="5437"/>
              <a:ext cx="850" cy="740"/>
            </a:xfrm>
            <a:prstGeom prst="rect">
              <a:avLst/>
            </a:prstGeom>
            <a:noFill/>
          </p:spPr>
          <p:txBody>
            <a:bodyPr wrap="square" rtlCol="0">
              <a:spAutoFit/>
              <a:scene3d>
                <a:camera prst="orthographicFront"/>
                <a:lightRig rig="threePt" dir="t"/>
              </a:scene3d>
            </a:bodyPr>
            <a:lstStyle/>
            <a:p>
              <a:pPr lvl="0" fontAlgn="base"/>
              <a:r>
                <a:rPr lang="en-US" altLang="zh-CN" sz="2800" strike="noStrike" noProof="1">
                  <a:solidFill>
                    <a:schemeClr val="tx1">
                      <a:lumMod val="85000"/>
                      <a:lumOff val="15000"/>
                    </a:schemeClr>
                  </a:solidFill>
                  <a:effectLst/>
                  <a:latin typeface="Impact" panose="020B0806030902050204" charset="0"/>
                  <a:ea typeface="微软雅黑" panose="020B0503020204020204" charset="-122"/>
                  <a:cs typeface="+mn-cs"/>
                  <a:sym typeface="微软雅黑" panose="020B0503020204020204" charset="-122"/>
                </a:rPr>
                <a:t>4.</a:t>
              </a:r>
            </a:p>
          </p:txBody>
        </p:sp>
        <p:sp>
          <p:nvSpPr>
            <p:cNvPr id="29" name="TextBox 25"/>
            <p:cNvSpPr txBox="1"/>
            <p:nvPr/>
          </p:nvSpPr>
          <p:spPr>
            <a:xfrm flipH="1">
              <a:off x="4571" y="1746"/>
              <a:ext cx="5903" cy="827"/>
            </a:xfrm>
            <a:prstGeom prst="rect">
              <a:avLst/>
            </a:prstGeom>
            <a:noFill/>
          </p:spPr>
          <p:txBody>
            <a:bodyPr wrap="square" rtlCol="0">
              <a:spAutoFit/>
              <a:scene3d>
                <a:camera prst="orthographicFront"/>
                <a:lightRig rig="threePt" dir="t"/>
              </a:scene3d>
            </a:bodyPr>
            <a:lstStyle/>
            <a:p>
              <a:pPr lvl="0" fontAlgn="base"/>
              <a:r>
                <a:rPr lang="en-US" altLang="zh-CN" sz="16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Initiation </a:t>
              </a:r>
              <a:r>
                <a:rPr lang="en-US"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and </a:t>
              </a:r>
              <a:r>
                <a:rPr lang="en-US" altLang="zh-CN" sz="16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Implementation of the project</a:t>
              </a:r>
              <a:endParaRPr lang="en-US" altLang="zh-CN" sz="16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30" name="TextBox 25"/>
            <p:cNvSpPr txBox="1"/>
            <p:nvPr/>
          </p:nvSpPr>
          <p:spPr>
            <a:xfrm flipH="1">
              <a:off x="4511" y="3033"/>
              <a:ext cx="5963" cy="479"/>
            </a:xfrm>
            <a:prstGeom prst="rect">
              <a:avLst/>
            </a:prstGeom>
            <a:noFill/>
          </p:spPr>
          <p:txBody>
            <a:bodyPr wrap="square" rtlCol="0">
              <a:spAutoFit/>
              <a:scene3d>
                <a:camera prst="orthographicFront"/>
                <a:lightRig rig="threePt" dir="t"/>
              </a:scene3d>
            </a:bodyPr>
            <a:lstStyle/>
            <a:p>
              <a:pPr lvl="0" fontAlgn="base"/>
              <a:r>
                <a:rPr lang="en-US"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a:t>
              </a:r>
              <a:r>
                <a:rPr lang="en-US" altLang="zh-CN" sz="16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raining form</a:t>
              </a:r>
              <a:endParaRPr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31" name="TextBox 25"/>
            <p:cNvSpPr txBox="1"/>
            <p:nvPr/>
          </p:nvSpPr>
          <p:spPr>
            <a:xfrm flipH="1">
              <a:off x="4511" y="4428"/>
              <a:ext cx="6405" cy="479"/>
            </a:xfrm>
            <a:prstGeom prst="rect">
              <a:avLst/>
            </a:prstGeom>
            <a:noFill/>
          </p:spPr>
          <p:txBody>
            <a:bodyPr wrap="square" rtlCol="0">
              <a:spAutoFit/>
              <a:scene3d>
                <a:camera prst="orthographicFront"/>
                <a:lightRig rig="threePt" dir="t"/>
              </a:scene3d>
            </a:bodyPr>
            <a:lstStyle/>
            <a:p>
              <a:pPr lvl="0" fontAlgn="base"/>
              <a:r>
                <a:rPr lang="en-US" altLang="zh-CN" sz="16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Training aim</a:t>
              </a:r>
              <a:endPar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32" name="TextBox 25"/>
            <p:cNvSpPr txBox="1"/>
            <p:nvPr/>
          </p:nvSpPr>
          <p:spPr>
            <a:xfrm flipH="1">
              <a:off x="4551" y="5826"/>
              <a:ext cx="6364" cy="827"/>
            </a:xfrm>
            <a:prstGeom prst="rect">
              <a:avLst/>
            </a:prstGeom>
            <a:noFill/>
          </p:spPr>
          <p:txBody>
            <a:bodyPr wrap="square" rtlCol="0">
              <a:spAutoFit/>
              <a:scene3d>
                <a:camera prst="orthographicFront"/>
                <a:lightRig rig="threePt" dir="t"/>
              </a:scene3d>
            </a:bodyPr>
            <a:lstStyle/>
            <a:p>
              <a:pPr lvl="0" fontAlgn="base"/>
              <a:r>
                <a:rPr lang="en-US"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Technical personnel </a:t>
              </a:r>
              <a:r>
                <a:rPr lang="en-US" altLang="zh-CN" sz="16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training and </a:t>
              </a:r>
              <a:r>
                <a:rPr lang="en-US"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social (</a:t>
              </a:r>
              <a:r>
                <a:rPr lang="en-US" altLang="zh-CN" sz="16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enterprise)demand</a:t>
              </a:r>
              <a:endPar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sp>
        <p:nvSpPr>
          <p:cNvPr id="2" name="空心弧 1"/>
          <p:cNvSpPr/>
          <p:nvPr/>
        </p:nvSpPr>
        <p:spPr>
          <a:xfrm rot="16200000" flipV="1">
            <a:off x="-1261745" y="2041525"/>
            <a:ext cx="2536190" cy="2536190"/>
          </a:xfrm>
          <a:prstGeom prst="blockArc">
            <a:avLst>
              <a:gd name="adj1" fmla="val 10818441"/>
              <a:gd name="adj2" fmla="val 72742"/>
              <a:gd name="adj3" fmla="val 586"/>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3" name="图片 12" descr="56fa194dce072"/>
          <p:cNvPicPr>
            <a:picLocks noChangeAspect="1"/>
          </p:cNvPicPr>
          <p:nvPr/>
        </p:nvPicPr>
        <p:blipFill>
          <a:blip r:embed="rId3" cstate="print"/>
          <a:stretch>
            <a:fillRect/>
          </a:stretch>
        </p:blipFill>
        <p:spPr>
          <a:xfrm>
            <a:off x="176530" y="1771015"/>
            <a:ext cx="1544955" cy="809625"/>
          </a:xfrm>
          <a:prstGeom prst="rect">
            <a:avLst/>
          </a:prstGeom>
        </p:spPr>
      </p:pic>
      <p:sp>
        <p:nvSpPr>
          <p:cNvPr id="22" name="TextBox 25"/>
          <p:cNvSpPr txBox="1"/>
          <p:nvPr/>
        </p:nvSpPr>
        <p:spPr>
          <a:xfrm flipH="1">
            <a:off x="3681042" y="4647267"/>
            <a:ext cx="570503" cy="523517"/>
          </a:xfrm>
          <a:prstGeom prst="rect">
            <a:avLst/>
          </a:prstGeom>
          <a:noFill/>
        </p:spPr>
        <p:txBody>
          <a:bodyPr wrap="square" rtlCol="0">
            <a:spAutoFit/>
            <a:scene3d>
              <a:camera prst="orthographicFront"/>
              <a:lightRig rig="threePt" dir="t"/>
            </a:scene3d>
          </a:bodyPr>
          <a:lstStyle/>
          <a:p>
            <a:pPr lvl="0" fontAlgn="base"/>
            <a:r>
              <a:rPr lang="en-US" altLang="zh-CN" sz="2800" strike="noStrike" noProof="1" smtClean="0">
                <a:solidFill>
                  <a:schemeClr val="tx1">
                    <a:lumMod val="85000"/>
                    <a:lumOff val="15000"/>
                  </a:schemeClr>
                </a:solidFill>
                <a:effectLst/>
                <a:latin typeface="Impact" panose="020B0806030902050204" charset="0"/>
                <a:ea typeface="微软雅黑" panose="020B0503020204020204" charset="-122"/>
                <a:cs typeface="+mn-cs"/>
                <a:sym typeface="微软雅黑" panose="020B0503020204020204" charset="-122"/>
              </a:rPr>
              <a:t>5.</a:t>
            </a:r>
            <a:endParaRPr lang="en-US" altLang="zh-CN" sz="2800" strike="noStrike" noProof="1">
              <a:solidFill>
                <a:schemeClr val="tx1">
                  <a:lumMod val="85000"/>
                  <a:lumOff val="15000"/>
                </a:schemeClr>
              </a:solidFill>
              <a:effectLst/>
              <a:latin typeface="Impact" panose="020B0806030902050204" charset="0"/>
              <a:ea typeface="微软雅黑" panose="020B0503020204020204" charset="-122"/>
              <a:cs typeface="+mn-cs"/>
              <a:sym typeface="微软雅黑" panose="020B0503020204020204" charset="-122"/>
            </a:endParaRPr>
          </a:p>
        </p:txBody>
      </p:sp>
      <p:sp>
        <p:nvSpPr>
          <p:cNvPr id="23" name="TextBox 25"/>
          <p:cNvSpPr txBox="1"/>
          <p:nvPr/>
        </p:nvSpPr>
        <p:spPr>
          <a:xfrm flipH="1">
            <a:off x="3681040" y="5417059"/>
            <a:ext cx="570503" cy="523517"/>
          </a:xfrm>
          <a:prstGeom prst="rect">
            <a:avLst/>
          </a:prstGeom>
          <a:noFill/>
        </p:spPr>
        <p:txBody>
          <a:bodyPr wrap="square" rtlCol="0">
            <a:spAutoFit/>
            <a:scene3d>
              <a:camera prst="orthographicFront"/>
              <a:lightRig rig="threePt" dir="t"/>
            </a:scene3d>
          </a:bodyPr>
          <a:lstStyle/>
          <a:p>
            <a:pPr lvl="0" fontAlgn="base"/>
            <a:r>
              <a:rPr lang="en-US" altLang="zh-CN" sz="2800" strike="noStrike" noProof="1" smtClean="0">
                <a:solidFill>
                  <a:schemeClr val="tx1">
                    <a:lumMod val="85000"/>
                    <a:lumOff val="15000"/>
                  </a:schemeClr>
                </a:solidFill>
                <a:effectLst/>
                <a:latin typeface="Impact" panose="020B0806030902050204" charset="0"/>
                <a:ea typeface="微软雅黑" panose="020B0503020204020204" charset="-122"/>
                <a:cs typeface="+mn-cs"/>
                <a:sym typeface="微软雅黑" panose="020B0503020204020204" charset="-122"/>
              </a:rPr>
              <a:t>6.</a:t>
            </a:r>
            <a:endParaRPr lang="en-US" altLang="zh-CN" sz="2800" strike="noStrike" noProof="1">
              <a:solidFill>
                <a:schemeClr val="tx1">
                  <a:lumMod val="85000"/>
                  <a:lumOff val="15000"/>
                </a:schemeClr>
              </a:solidFill>
              <a:effectLst/>
              <a:latin typeface="Impact" panose="020B0806030902050204" charset="0"/>
              <a:ea typeface="微软雅黑" panose="020B0503020204020204" charset="-122"/>
              <a:cs typeface="+mn-cs"/>
              <a:sym typeface="微软雅黑" panose="020B0503020204020204" charset="-122"/>
            </a:endParaRPr>
          </a:p>
        </p:txBody>
      </p:sp>
      <p:sp>
        <p:nvSpPr>
          <p:cNvPr id="24" name="TextBox 25"/>
          <p:cNvSpPr txBox="1"/>
          <p:nvPr/>
        </p:nvSpPr>
        <p:spPr>
          <a:xfrm flipH="1">
            <a:off x="4251543" y="4737238"/>
            <a:ext cx="3644507" cy="400420"/>
          </a:xfrm>
          <a:prstGeom prst="rect">
            <a:avLst/>
          </a:prstGeom>
          <a:noFill/>
        </p:spPr>
        <p:txBody>
          <a:bodyPr wrap="square" rtlCol="0">
            <a:spAutoFit/>
            <a:scene3d>
              <a:camera prst="orthographicFront"/>
              <a:lightRig rig="threePt" dir="t"/>
            </a:scene3d>
          </a:bodyPr>
          <a:lstStyle/>
          <a:p>
            <a:pPr lvl="0" fontAlgn="base"/>
            <a:r>
              <a:rPr lang="zh-CN" altLang="en-US" sz="2000" strike="noStrike" noProof="1" smtClean="0">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rPr>
              <a:t>执行过程</a:t>
            </a:r>
            <a:endParaRPr lang="zh-CN" altLang="zh-CN" sz="2000" strike="noStrike" noProof="1">
              <a:solidFill>
                <a:schemeClr val="tx1">
                  <a:lumMod val="85000"/>
                  <a:lumOff val="15000"/>
                </a:schemeClr>
              </a:solidFill>
              <a:effectLst/>
              <a:latin typeface="微软雅黑" panose="020B0503020204020204" charset="-122"/>
              <a:ea typeface="微软雅黑" panose="020B0503020204020204" charset="-122"/>
              <a:cs typeface="+mn-cs"/>
              <a:sym typeface="微软雅黑" panose="020B0503020204020204" charset="-122"/>
            </a:endParaRPr>
          </a:p>
        </p:txBody>
      </p:sp>
      <p:sp>
        <p:nvSpPr>
          <p:cNvPr id="25" name="TextBox 25"/>
          <p:cNvSpPr txBox="1"/>
          <p:nvPr/>
        </p:nvSpPr>
        <p:spPr>
          <a:xfrm flipH="1">
            <a:off x="4251543" y="5488431"/>
            <a:ext cx="3644507" cy="400420"/>
          </a:xfrm>
          <a:prstGeom prst="rect">
            <a:avLst/>
          </a:prstGeom>
          <a:noFill/>
        </p:spPr>
        <p:txBody>
          <a:bodyPr wrap="square" rtlCol="0">
            <a:spAutoFit/>
            <a:scene3d>
              <a:camera prst="orthographicFront"/>
              <a:lightRig rig="threePt" dir="t"/>
            </a:scene3d>
          </a:bodyPr>
          <a:lstStyle/>
          <a:p>
            <a:pPr lvl="0" fontAlgn="base"/>
            <a:r>
              <a:rPr lang="zh-CN" altLang="en-US" sz="2000" noProof="1">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双元制         共赢</a:t>
            </a:r>
          </a:p>
        </p:txBody>
      </p:sp>
      <p:sp>
        <p:nvSpPr>
          <p:cNvPr id="26" name="TextBox 25"/>
          <p:cNvSpPr txBox="1"/>
          <p:nvPr/>
        </p:nvSpPr>
        <p:spPr>
          <a:xfrm flipH="1">
            <a:off x="4251543" y="5091319"/>
            <a:ext cx="4298908" cy="338871"/>
          </a:xfrm>
          <a:prstGeom prst="rect">
            <a:avLst/>
          </a:prstGeom>
          <a:noFill/>
        </p:spPr>
        <p:txBody>
          <a:bodyPr wrap="square" rtlCol="0">
            <a:spAutoFit/>
            <a:scene3d>
              <a:camera prst="orthographicFront"/>
              <a:lightRig rig="threePt" dir="t"/>
            </a:scene3d>
          </a:bodyPr>
          <a:lstStyle/>
          <a:p>
            <a:pPr lvl="0" fontAlgn="base"/>
            <a:r>
              <a:rPr lang="en-US"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Execution process</a:t>
            </a:r>
            <a:endPar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27" name="TextBox 25"/>
          <p:cNvSpPr txBox="1"/>
          <p:nvPr/>
        </p:nvSpPr>
        <p:spPr>
          <a:xfrm flipH="1">
            <a:off x="4286445" y="5854767"/>
            <a:ext cx="4298908" cy="338871"/>
          </a:xfrm>
          <a:prstGeom prst="rect">
            <a:avLst/>
          </a:prstGeom>
          <a:noFill/>
        </p:spPr>
        <p:txBody>
          <a:bodyPr wrap="square" rtlCol="0">
            <a:spAutoFit/>
            <a:scene3d>
              <a:camera prst="orthographicFront"/>
              <a:lightRig rig="threePt" dir="t"/>
            </a:scene3d>
          </a:bodyPr>
          <a:lstStyle/>
          <a:p>
            <a:pPr lvl="0" fontAlgn="base"/>
            <a:r>
              <a:rPr lang="en-US"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Dual </a:t>
            </a:r>
            <a:r>
              <a:rPr lang="en-US" altLang="zh-CN" sz="1600"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system      win-win</a:t>
            </a:r>
            <a:endParaRPr lang="zh-CN" altLang="zh-CN" sz="16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33" name="左右箭头 32"/>
          <p:cNvSpPr/>
          <p:nvPr/>
        </p:nvSpPr>
        <p:spPr>
          <a:xfrm>
            <a:off x="5184516" y="5576737"/>
            <a:ext cx="523173" cy="237124"/>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左右箭头 33"/>
          <p:cNvSpPr/>
          <p:nvPr/>
        </p:nvSpPr>
        <p:spPr>
          <a:xfrm>
            <a:off x="5572315" y="5955463"/>
            <a:ext cx="343357" cy="155624"/>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92053" y="1792605"/>
            <a:ext cx="2207895" cy="2207895"/>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6fa194dce072"/>
          <p:cNvPicPr>
            <a:picLocks noChangeAspect="1"/>
          </p:cNvPicPr>
          <p:nvPr/>
        </p:nvPicPr>
        <p:blipFill>
          <a:blip r:embed="rId2" cstate="print"/>
          <a:stretch>
            <a:fillRect/>
          </a:stretch>
        </p:blipFill>
        <p:spPr>
          <a:xfrm>
            <a:off x="6278245" y="1566545"/>
            <a:ext cx="1544955" cy="809625"/>
          </a:xfrm>
          <a:prstGeom prst="rect">
            <a:avLst/>
          </a:prstGeom>
        </p:spPr>
      </p:pic>
      <p:sp>
        <p:nvSpPr>
          <p:cNvPr id="4" name="TextBox 25"/>
          <p:cNvSpPr txBox="1"/>
          <p:nvPr/>
        </p:nvSpPr>
        <p:spPr>
          <a:xfrm flipH="1">
            <a:off x="5455920" y="1915795"/>
            <a:ext cx="1280160" cy="1929765"/>
          </a:xfrm>
          <a:prstGeom prst="rect">
            <a:avLst/>
          </a:prstGeom>
          <a:noFill/>
        </p:spPr>
        <p:txBody>
          <a:bodyPr vert="eaVert" wrap="square" rtlCol="0">
            <a:spAutoFit/>
            <a:scene3d>
              <a:camera prst="orthographicFront"/>
              <a:lightRig rig="threePt" dir="t"/>
            </a:scene3d>
          </a:bodyPr>
          <a:lstStyle/>
          <a:p>
            <a:pPr lvl="0" algn="ctr" fontAlgn="base"/>
            <a:r>
              <a:rPr lang="zh-CN" altLang="en-US" sz="7200" b="1" strike="noStrike" noProof="1">
                <a:solidFill>
                  <a:schemeClr val="tx1">
                    <a:lumMod val="95000"/>
                    <a:lumOff val="5000"/>
                  </a:schemeClr>
                </a:solidFill>
                <a:effectLst/>
                <a:latin typeface="幼圆" panose="02010509060101010101" charset="-122"/>
                <a:ea typeface="幼圆" panose="02010509060101010101" charset="-122"/>
                <a:cs typeface="+mn-cs"/>
                <a:sym typeface="微软雅黑" panose="020B0503020204020204" charset="-122"/>
              </a:rPr>
              <a:t>壹 </a:t>
            </a:r>
          </a:p>
        </p:txBody>
      </p:sp>
      <p:sp>
        <p:nvSpPr>
          <p:cNvPr id="5" name="TextBox 25"/>
          <p:cNvSpPr/>
          <p:nvPr/>
        </p:nvSpPr>
        <p:spPr>
          <a:xfrm flipH="1">
            <a:off x="3992563" y="4201795"/>
            <a:ext cx="4206875" cy="523220"/>
          </a:xfrm>
          <a:prstGeom prst="rect">
            <a:avLst/>
          </a:prstGeom>
          <a:solidFill>
            <a:srgbClr val="A9262C"/>
          </a:solidFill>
          <a:ln w="9525">
            <a:noFill/>
          </a:ln>
        </p:spPr>
        <p:txBody>
          <a:bodyPr wrap="square" rtlCol="0" anchor="t">
            <a:spAutoFit/>
          </a:bodyPr>
          <a:lstStyle/>
          <a:p>
            <a:pPr lvl="0" algn="ctr"/>
            <a:r>
              <a:rPr lang="zh-CN" altLang="en-US" sz="2800" dirty="0">
                <a:solidFill>
                  <a:schemeClr val="bg1"/>
                </a:solidFill>
                <a:latin typeface="微软雅黑" panose="020B0503020204020204" charset="-122"/>
                <a:ea typeface="微软雅黑" panose="020B0503020204020204" charset="-122"/>
                <a:sym typeface="微软雅黑" panose="020B0503020204020204" charset="-122"/>
              </a:rPr>
              <a:t>项目的发起与实施</a:t>
            </a:r>
          </a:p>
        </p:txBody>
      </p:sp>
      <p:sp>
        <p:nvSpPr>
          <p:cNvPr id="7" name="TextBox 25"/>
          <p:cNvSpPr txBox="1"/>
          <p:nvPr/>
        </p:nvSpPr>
        <p:spPr>
          <a:xfrm flipH="1">
            <a:off x="3992563" y="4725015"/>
            <a:ext cx="4206875" cy="707886"/>
          </a:xfrm>
          <a:prstGeom prst="rect">
            <a:avLst/>
          </a:prstGeom>
          <a:noFill/>
        </p:spPr>
        <p:txBody>
          <a:bodyPr wrap="square" rtlCol="0">
            <a:spAutoFit/>
            <a:scene3d>
              <a:camera prst="orthographicFront"/>
              <a:lightRig rig="threePt" dir="t"/>
            </a:scene3d>
          </a:bodyPr>
          <a:lstStyle/>
          <a:p>
            <a:pPr lvl="0" algn="ctr" fontAlgn="base"/>
            <a:r>
              <a:rPr lang="en-US"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Initiation and Implementation of the project</a:t>
            </a:r>
            <a:endParaRPr lang="en-US" altLang="zh-CN" sz="2000" noProof="1">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752475" y="1581785"/>
            <a:ext cx="2106295" cy="4156075"/>
            <a:chOff x="271" y="2491"/>
            <a:chExt cx="3317" cy="6545"/>
          </a:xfrm>
        </p:grpSpPr>
        <p:sp>
          <p:nvSpPr>
            <p:cNvPr id="11" name="矩形 10"/>
            <p:cNvSpPr/>
            <p:nvPr/>
          </p:nvSpPr>
          <p:spPr>
            <a:xfrm>
              <a:off x="271" y="2938"/>
              <a:ext cx="2942" cy="1205"/>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98" name="组合 2"/>
            <p:cNvGrpSpPr/>
            <p:nvPr/>
          </p:nvGrpSpPr>
          <p:grpSpPr>
            <a:xfrm>
              <a:off x="363" y="3102"/>
              <a:ext cx="854" cy="854"/>
              <a:chOff x="0" y="0"/>
              <a:chExt cx="377825" cy="374650"/>
            </a:xfrm>
            <a:solidFill>
              <a:schemeClr val="bg1"/>
            </a:solidFill>
          </p:grpSpPr>
          <p:sp>
            <p:nvSpPr>
              <p:cNvPr id="7299" name="Freeform 52"/>
              <p:cNvSpPr/>
              <p:nvPr/>
            </p:nvSpPr>
            <p:spPr>
              <a:xfrm>
                <a:off x="0" y="0"/>
                <a:ext cx="377825" cy="228600"/>
              </a:xfrm>
              <a:custGeom>
                <a:avLst/>
                <a:gdLst/>
                <a:ahLst/>
                <a:cxnLst>
                  <a:cxn ang="0">
                    <a:pos x="188913" y="70805"/>
                  </a:cxn>
                  <a:cxn ang="0">
                    <a:pos x="335167" y="218485"/>
                  </a:cxn>
                  <a:cxn ang="0">
                    <a:pos x="369700" y="218485"/>
                  </a:cxn>
                  <a:cxn ang="0">
                    <a:pos x="369700" y="184094"/>
                  </a:cxn>
                  <a:cxn ang="0">
                    <a:pos x="188913" y="0"/>
                  </a:cxn>
                  <a:cxn ang="0">
                    <a:pos x="10157" y="184094"/>
                  </a:cxn>
                  <a:cxn ang="0">
                    <a:pos x="10157" y="218485"/>
                  </a:cxn>
                  <a:cxn ang="0">
                    <a:pos x="44689" y="218485"/>
                  </a:cxn>
                  <a:cxn ang="0">
                    <a:pos x="188913" y="70805"/>
                  </a:cxn>
                </a:cxnLst>
                <a:rect l="0" t="0" r="0" b="0"/>
                <a:pathLst>
                  <a:path w="186" h="113">
                    <a:moveTo>
                      <a:pt x="93" y="35"/>
                    </a:moveTo>
                    <a:cubicBezTo>
                      <a:pt x="165" y="108"/>
                      <a:pt x="165" y="108"/>
                      <a:pt x="165" y="108"/>
                    </a:cubicBezTo>
                    <a:cubicBezTo>
                      <a:pt x="169" y="113"/>
                      <a:pt x="177" y="113"/>
                      <a:pt x="182" y="108"/>
                    </a:cubicBezTo>
                    <a:cubicBezTo>
                      <a:pt x="186" y="103"/>
                      <a:pt x="186" y="96"/>
                      <a:pt x="182" y="91"/>
                    </a:cubicBezTo>
                    <a:cubicBezTo>
                      <a:pt x="93" y="0"/>
                      <a:pt x="93" y="0"/>
                      <a:pt x="93" y="0"/>
                    </a:cubicBezTo>
                    <a:cubicBezTo>
                      <a:pt x="5" y="91"/>
                      <a:pt x="5" y="91"/>
                      <a:pt x="5" y="91"/>
                    </a:cubicBezTo>
                    <a:cubicBezTo>
                      <a:pt x="0" y="96"/>
                      <a:pt x="0" y="103"/>
                      <a:pt x="5" y="108"/>
                    </a:cubicBezTo>
                    <a:cubicBezTo>
                      <a:pt x="9" y="113"/>
                      <a:pt x="17" y="113"/>
                      <a:pt x="22" y="108"/>
                    </a:cubicBezTo>
                    <a:lnTo>
                      <a:pt x="93" y="35"/>
                    </a:lnTo>
                    <a:close/>
                  </a:path>
                </a:pathLst>
              </a:custGeom>
              <a:grpFill/>
              <a:ln w="30163" cap="rnd" cmpd="sng">
                <a:noFill/>
                <a:prstDash val="solid"/>
                <a:miter/>
                <a:headEnd type="none" w="med" len="med"/>
                <a:tailEnd type="none" w="med" len="med"/>
              </a:ln>
            </p:spPr>
            <p:txBody>
              <a:bodyPr/>
              <a:lstStyle/>
              <a:p>
                <a:endParaRPr lang="zh-CN" altLang="en-US"/>
              </a:p>
            </p:txBody>
          </p:sp>
          <p:sp>
            <p:nvSpPr>
              <p:cNvPr id="7300" name="Freeform 53"/>
              <p:cNvSpPr/>
              <p:nvPr/>
            </p:nvSpPr>
            <p:spPr>
              <a:xfrm>
                <a:off x="50800" y="214312"/>
                <a:ext cx="277813" cy="160338"/>
              </a:xfrm>
              <a:custGeom>
                <a:avLst/>
                <a:gdLst/>
                <a:ahLst/>
                <a:cxnLst>
                  <a:cxn ang="0">
                    <a:pos x="0" y="0"/>
                  </a:cxn>
                  <a:cxn ang="0">
                    <a:pos x="0" y="160338"/>
                  </a:cxn>
                  <a:cxn ang="0">
                    <a:pos x="98356" y="160338"/>
                  </a:cxn>
                  <a:cxn ang="0">
                    <a:pos x="98356" y="46550"/>
                  </a:cxn>
                  <a:cxn ang="0">
                    <a:pos x="179457" y="46550"/>
                  </a:cxn>
                  <a:cxn ang="0">
                    <a:pos x="179457" y="160338"/>
                  </a:cxn>
                  <a:cxn ang="0">
                    <a:pos x="277813" y="160338"/>
                  </a:cxn>
                  <a:cxn ang="0">
                    <a:pos x="277813" y="0"/>
                  </a:cxn>
                </a:cxnLst>
                <a:rect l="0" t="0" r="0" b="0"/>
                <a:pathLst>
                  <a:path w="322" h="186">
                    <a:moveTo>
                      <a:pt x="0" y="0"/>
                    </a:moveTo>
                    <a:lnTo>
                      <a:pt x="0" y="186"/>
                    </a:lnTo>
                    <a:lnTo>
                      <a:pt x="114" y="186"/>
                    </a:lnTo>
                    <a:lnTo>
                      <a:pt x="114" y="54"/>
                    </a:lnTo>
                    <a:lnTo>
                      <a:pt x="208" y="54"/>
                    </a:lnTo>
                    <a:lnTo>
                      <a:pt x="208" y="186"/>
                    </a:lnTo>
                    <a:lnTo>
                      <a:pt x="322" y="186"/>
                    </a:lnTo>
                    <a:lnTo>
                      <a:pt x="322" y="0"/>
                    </a:lnTo>
                  </a:path>
                </a:pathLst>
              </a:custGeom>
              <a:grpFill/>
              <a:ln w="30163" cap="rnd" cmpd="sng">
                <a:noFill/>
                <a:prstDash val="solid"/>
                <a:miter/>
                <a:headEnd type="none" w="med" len="med"/>
                <a:tailEnd type="none" w="med" len="med"/>
              </a:ln>
            </p:spPr>
            <p:txBody>
              <a:bodyPr/>
              <a:lstStyle/>
              <a:p>
                <a:endParaRPr lang="zh-CN" altLang="en-US"/>
              </a:p>
            </p:txBody>
          </p:sp>
        </p:grpSp>
        <p:grpSp>
          <p:nvGrpSpPr>
            <p:cNvPr id="5" name="组合 4"/>
            <p:cNvGrpSpPr/>
            <p:nvPr/>
          </p:nvGrpSpPr>
          <p:grpSpPr>
            <a:xfrm>
              <a:off x="619" y="2491"/>
              <a:ext cx="2969" cy="6545"/>
              <a:chOff x="619" y="2491"/>
              <a:chExt cx="2969" cy="6545"/>
            </a:xfrm>
          </p:grpSpPr>
          <p:sp>
            <p:nvSpPr>
              <p:cNvPr id="4" name="矩形 3"/>
              <p:cNvSpPr/>
              <p:nvPr/>
            </p:nvSpPr>
            <p:spPr>
              <a:xfrm>
                <a:off x="619" y="2491"/>
                <a:ext cx="2969" cy="6545"/>
              </a:xfrm>
              <a:prstGeom prst="rect">
                <a:avLst/>
              </a:prstGeom>
              <a:noFill/>
              <a:ln>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2"/>
              <p:cNvSpPr txBox="1"/>
              <p:nvPr/>
            </p:nvSpPr>
            <p:spPr>
              <a:xfrm flipH="1">
                <a:off x="717" y="6157"/>
                <a:ext cx="2631" cy="2183"/>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太仓市人民政府是一个政府机关单位，所属市人民代表大会及其常务委员会，办公地点位于太仓市。</a:t>
                </a:r>
              </a:p>
            </p:txBody>
          </p:sp>
          <p:sp>
            <p:nvSpPr>
              <p:cNvPr id="26" name="文本框 20"/>
              <p:cNvSpPr txBox="1"/>
              <p:nvPr/>
            </p:nvSpPr>
            <p:spPr>
              <a:xfrm flipH="1">
                <a:off x="1159" y="2902"/>
                <a:ext cx="2054" cy="1261"/>
              </a:xfrm>
              <a:prstGeom prst="roundRect">
                <a:avLst/>
              </a:prstGeom>
              <a:noFill/>
              <a:ln w="9525">
                <a:noFill/>
              </a:ln>
              <a:effectLst>
                <a:outerShdw sx="999" sy="999" algn="ctr" rotWithShape="0">
                  <a:srgbClr val="000000"/>
                </a:outerShdw>
              </a:effectLst>
            </p:spPr>
            <p:txBody>
              <a:bodyPr wrap="square" anchor="t">
                <a:spAutoFit/>
              </a:bodyPr>
              <a:lstStyle/>
              <a:p>
                <a:pPr lvl="0"/>
                <a:r>
                  <a:rPr lang="zh-CN" altLang="en-US" sz="2000" dirty="0">
                    <a:solidFill>
                      <a:schemeClr val="bg1"/>
                    </a:solidFill>
                    <a:effectLst/>
                    <a:latin typeface="微软雅黑" panose="020B0503020204020204" charset="-122"/>
                    <a:ea typeface="微软雅黑" panose="020B0503020204020204" charset="-122"/>
                    <a:sym typeface="Arial" panose="020B0604020202020204" pitchFamily="34" charset="0"/>
                  </a:rPr>
                  <a:t>太仓市</a:t>
                </a:r>
              </a:p>
              <a:p>
                <a:pPr lvl="0"/>
                <a:r>
                  <a:rPr lang="zh-CN" altLang="en-US" sz="2000" dirty="0">
                    <a:solidFill>
                      <a:schemeClr val="bg1"/>
                    </a:solidFill>
                    <a:effectLst/>
                    <a:latin typeface="微软雅黑" panose="020B0503020204020204" charset="-122"/>
                    <a:ea typeface="微软雅黑" panose="020B0503020204020204" charset="-122"/>
                    <a:sym typeface="Arial" panose="020B0604020202020204" pitchFamily="34" charset="0"/>
                  </a:rPr>
                  <a:t>人民政府 </a:t>
                </a:r>
              </a:p>
            </p:txBody>
          </p:sp>
        </p:grpSp>
      </p:grpSp>
      <p:grpSp>
        <p:nvGrpSpPr>
          <p:cNvPr id="20" name="组合 19"/>
          <p:cNvGrpSpPr/>
          <p:nvPr/>
        </p:nvGrpSpPr>
        <p:grpSpPr>
          <a:xfrm>
            <a:off x="3568065" y="1581785"/>
            <a:ext cx="2101215" cy="4156075"/>
            <a:chOff x="4027" y="2491"/>
            <a:chExt cx="3309" cy="6545"/>
          </a:xfrm>
        </p:grpSpPr>
        <p:sp>
          <p:nvSpPr>
            <p:cNvPr id="21" name="矩形 20"/>
            <p:cNvSpPr/>
            <p:nvPr/>
          </p:nvSpPr>
          <p:spPr>
            <a:xfrm>
              <a:off x="4027" y="2938"/>
              <a:ext cx="2942" cy="1205"/>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134" y="2491"/>
              <a:ext cx="3202" cy="6545"/>
              <a:chOff x="4134" y="2491"/>
              <a:chExt cx="3202" cy="6545"/>
            </a:xfrm>
          </p:grpSpPr>
          <p:sp>
            <p:nvSpPr>
              <p:cNvPr id="8" name="矩形 7"/>
              <p:cNvSpPr/>
              <p:nvPr/>
            </p:nvSpPr>
            <p:spPr>
              <a:xfrm>
                <a:off x="4368" y="2491"/>
                <a:ext cx="2968" cy="6545"/>
              </a:xfrm>
              <a:prstGeom prst="rect">
                <a:avLst/>
              </a:prstGeom>
              <a:noFill/>
              <a:ln>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22"/>
              <p:cNvSpPr txBox="1"/>
              <p:nvPr/>
            </p:nvSpPr>
            <p:spPr>
              <a:xfrm flipH="1">
                <a:off x="4500" y="6069"/>
                <a:ext cx="2630" cy="2855"/>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东南大学成贤学院坐落于南京市，是经国家教育部批准由"985""211"重点建设高校东南大学用全新的办学理念和运行模式举办的独立学院。</a:t>
                </a:r>
              </a:p>
            </p:txBody>
          </p:sp>
          <p:sp>
            <p:nvSpPr>
              <p:cNvPr id="12" name="放大镜"/>
              <p:cNvSpPr/>
              <p:nvPr/>
            </p:nvSpPr>
            <p:spPr>
              <a:xfrm>
                <a:off x="4134" y="3175"/>
                <a:ext cx="733" cy="804"/>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文本框 20"/>
              <p:cNvSpPr txBox="1"/>
              <p:nvPr/>
            </p:nvSpPr>
            <p:spPr>
              <a:xfrm flipH="1">
                <a:off x="4860" y="2938"/>
                <a:ext cx="2110" cy="1266"/>
              </a:xfrm>
              <a:prstGeom prst="roundRect">
                <a:avLst/>
              </a:prstGeom>
              <a:noFill/>
              <a:ln w="9525">
                <a:noFill/>
              </a:ln>
              <a:effectLst>
                <a:outerShdw sx="999" sy="999" algn="ctr" rotWithShape="0">
                  <a:srgbClr val="000000"/>
                </a:outerShdw>
              </a:effectLst>
            </p:spPr>
            <p:txBody>
              <a:bodyPr wrap="square" anchor="t">
                <a:spAutoFit/>
              </a:bodyPr>
              <a:lstStyle/>
              <a:p>
                <a:pPr lvl="0"/>
                <a:r>
                  <a:rPr lang="zh-CN" altLang="en-US" sz="2000">
                    <a:solidFill>
                      <a:schemeClr val="bg1"/>
                    </a:solidFill>
                    <a:effectLst/>
                    <a:latin typeface="微软雅黑" panose="020B0503020204020204" charset="-122"/>
                    <a:ea typeface="微软雅黑" panose="020B0503020204020204" charset="-122"/>
                    <a:sym typeface="Arial" panose="020B0604020202020204" pitchFamily="34" charset="0"/>
                  </a:rPr>
                  <a:t>东南大学成贤学院 </a:t>
                </a:r>
              </a:p>
            </p:txBody>
          </p:sp>
        </p:grpSp>
      </p:grpSp>
      <p:grpSp>
        <p:nvGrpSpPr>
          <p:cNvPr id="19" name="组合 18"/>
          <p:cNvGrpSpPr/>
          <p:nvPr/>
        </p:nvGrpSpPr>
        <p:grpSpPr>
          <a:xfrm>
            <a:off x="6287135" y="1581785"/>
            <a:ext cx="2096135" cy="4191635"/>
            <a:chOff x="7783" y="2491"/>
            <a:chExt cx="3301" cy="6601"/>
          </a:xfrm>
        </p:grpSpPr>
        <p:sp>
          <p:nvSpPr>
            <p:cNvPr id="22" name="矩形 21"/>
            <p:cNvSpPr/>
            <p:nvPr/>
          </p:nvSpPr>
          <p:spPr>
            <a:xfrm>
              <a:off x="7783" y="2938"/>
              <a:ext cx="2942" cy="1205"/>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7941" y="2491"/>
              <a:ext cx="3143" cy="6601"/>
              <a:chOff x="7941" y="2491"/>
              <a:chExt cx="3143" cy="6601"/>
            </a:xfrm>
          </p:grpSpPr>
          <p:sp>
            <p:nvSpPr>
              <p:cNvPr id="2" name="矩形 1"/>
              <p:cNvSpPr/>
              <p:nvPr/>
            </p:nvSpPr>
            <p:spPr>
              <a:xfrm>
                <a:off x="8116" y="2491"/>
                <a:ext cx="2968" cy="6545"/>
              </a:xfrm>
              <a:prstGeom prst="rect">
                <a:avLst/>
              </a:prstGeom>
              <a:noFill/>
              <a:ln>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2"/>
              <p:cNvSpPr txBox="1"/>
              <p:nvPr/>
            </p:nvSpPr>
            <p:spPr>
              <a:xfrm flipH="1">
                <a:off x="8285" y="5901"/>
                <a:ext cx="2630" cy="319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a:solidFill>
                      <a:srgbClr val="404040"/>
                    </a:solidFill>
                    <a:latin typeface="微软雅黑" panose="020B0503020204020204" charset="-122"/>
                    <a:ea typeface="微软雅黑" panose="020B0503020204020204" charset="-122"/>
                    <a:sym typeface="宋体" panose="02010600030101010101" pitchFamily="2" charset="-122"/>
                  </a:rPr>
                  <a:t>德国巴符州双元制应用技术大学总部位于巴符州首府斯图加特，是德国双元制教育的先驱和领导者，有着全德独一无二的“双元制”本科教育经验和特色。</a:t>
                </a:r>
                <a:endParaRPr lang="en-US" altLang="zh-CN" sz="1400" dirty="0">
                  <a:solidFill>
                    <a:srgbClr val="404040"/>
                  </a:solidFill>
                  <a:latin typeface="微软雅黑" panose="020B0503020204020204" charset="-122"/>
                  <a:ea typeface="微软雅黑" panose="020B0503020204020204" charset="-122"/>
                  <a:sym typeface="宋体" panose="02010600030101010101" pitchFamily="2" charset="-122"/>
                </a:endParaRPr>
              </a:p>
            </p:txBody>
          </p:sp>
          <p:sp>
            <p:nvSpPr>
              <p:cNvPr id="7175" name="Freeform 11"/>
              <p:cNvSpPr>
                <a:spLocks noEditPoints="1"/>
              </p:cNvSpPr>
              <p:nvPr/>
            </p:nvSpPr>
            <p:spPr>
              <a:xfrm>
                <a:off x="7941" y="3076"/>
                <a:ext cx="737" cy="850"/>
              </a:xfrm>
              <a:custGeom>
                <a:avLst/>
                <a:gdLst>
                  <a:gd name="txL" fmla="*/ 0 w 78"/>
                  <a:gd name="txT" fmla="*/ 0 h 92"/>
                  <a:gd name="txR" fmla="*/ 78 w 78"/>
                  <a:gd name="txB" fmla="*/ 92 h 92"/>
                </a:gdLst>
                <a:ahLst/>
                <a:cxnLst>
                  <a:cxn ang="0">
                    <a:pos x="0" y="235099"/>
                  </a:cxn>
                  <a:cxn ang="0">
                    <a:pos x="83974" y="53177"/>
                  </a:cxn>
                  <a:cxn ang="0">
                    <a:pos x="109166" y="72769"/>
                  </a:cxn>
                  <a:cxn ang="0">
                    <a:pos x="109166" y="72769"/>
                  </a:cxn>
                  <a:cxn ang="0">
                    <a:pos x="109166" y="72769"/>
                  </a:cxn>
                  <a:cxn ang="0">
                    <a:pos x="111965" y="72769"/>
                  </a:cxn>
                  <a:cxn ang="0">
                    <a:pos x="111965" y="75567"/>
                  </a:cxn>
                  <a:cxn ang="0">
                    <a:pos x="114764" y="75567"/>
                  </a:cxn>
                  <a:cxn ang="0">
                    <a:pos x="114764" y="75567"/>
                  </a:cxn>
                  <a:cxn ang="0">
                    <a:pos x="117563" y="78366"/>
                  </a:cxn>
                  <a:cxn ang="0">
                    <a:pos x="117563" y="78366"/>
                  </a:cxn>
                  <a:cxn ang="0">
                    <a:pos x="120363" y="78366"/>
                  </a:cxn>
                  <a:cxn ang="0">
                    <a:pos x="120363" y="81165"/>
                  </a:cxn>
                  <a:cxn ang="0">
                    <a:pos x="120363" y="81165"/>
                  </a:cxn>
                  <a:cxn ang="0">
                    <a:pos x="123162" y="81165"/>
                  </a:cxn>
                  <a:cxn ang="0">
                    <a:pos x="134358" y="89561"/>
                  </a:cxn>
                  <a:cxn ang="0">
                    <a:pos x="137157" y="92360"/>
                  </a:cxn>
                  <a:cxn ang="0">
                    <a:pos x="137157" y="92360"/>
                  </a:cxn>
                  <a:cxn ang="0">
                    <a:pos x="137157" y="92360"/>
                  </a:cxn>
                  <a:cxn ang="0">
                    <a:pos x="139956" y="95159"/>
                  </a:cxn>
                  <a:cxn ang="0">
                    <a:pos x="139956" y="95159"/>
                  </a:cxn>
                  <a:cxn ang="0">
                    <a:pos x="142756" y="95159"/>
                  </a:cxn>
                  <a:cxn ang="0">
                    <a:pos x="142756" y="95159"/>
                  </a:cxn>
                  <a:cxn ang="0">
                    <a:pos x="145555" y="97958"/>
                  </a:cxn>
                  <a:cxn ang="0">
                    <a:pos x="145555" y="97958"/>
                  </a:cxn>
                  <a:cxn ang="0">
                    <a:pos x="148354" y="97958"/>
                  </a:cxn>
                  <a:cxn ang="0">
                    <a:pos x="148354" y="100757"/>
                  </a:cxn>
                  <a:cxn ang="0">
                    <a:pos x="148354" y="100757"/>
                  </a:cxn>
                  <a:cxn ang="0">
                    <a:pos x="137157" y="218306"/>
                  </a:cxn>
                  <a:cxn ang="0">
                    <a:pos x="22393" y="251891"/>
                  </a:cxn>
                  <a:cxn ang="0">
                    <a:pos x="97969" y="176324"/>
                  </a:cxn>
                  <a:cxn ang="0">
                    <a:pos x="53183" y="145537"/>
                  </a:cxn>
                  <a:cxn ang="0">
                    <a:pos x="8397" y="243495"/>
                  </a:cxn>
                  <a:cxn ang="0">
                    <a:pos x="207135" y="257489"/>
                  </a:cxn>
                  <a:cxn ang="0">
                    <a:pos x="151153" y="229501"/>
                  </a:cxn>
                  <a:cxn ang="0">
                    <a:pos x="193140" y="117549"/>
                  </a:cxn>
                  <a:cxn ang="0">
                    <a:pos x="97969" y="0"/>
                  </a:cxn>
                  <a:cxn ang="0">
                    <a:pos x="193140" y="117549"/>
                  </a:cxn>
                </a:cxnLst>
                <a:rect l="txL" t="txT" r="txR" b="txB"/>
                <a:pathLst>
                  <a:path w="78" h="92">
                    <a:moveTo>
                      <a:pt x="3" y="87"/>
                    </a:moveTo>
                    <a:cubicBezTo>
                      <a:pt x="2" y="86"/>
                      <a:pt x="1" y="85"/>
                      <a:pt x="0" y="84"/>
                    </a:cubicBezTo>
                    <a:cubicBezTo>
                      <a:pt x="0" y="71"/>
                      <a:pt x="0" y="58"/>
                      <a:pt x="1" y="44"/>
                    </a:cubicBezTo>
                    <a:cubicBezTo>
                      <a:pt x="12" y="40"/>
                      <a:pt x="22" y="31"/>
                      <a:pt x="30" y="19"/>
                    </a:cubicBezTo>
                    <a:cubicBezTo>
                      <a:pt x="38" y="25"/>
                      <a:pt x="38" y="25"/>
                      <a:pt x="38" y="25"/>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0" y="26"/>
                    </a:cubicBezTo>
                    <a:cubicBezTo>
                      <a:pt x="40" y="26"/>
                      <a:pt x="40" y="26"/>
                      <a:pt x="40" y="26"/>
                    </a:cubicBezTo>
                    <a:cubicBezTo>
                      <a:pt x="40" y="27"/>
                      <a:pt x="40" y="27"/>
                      <a:pt x="40" y="27"/>
                    </a:cubicBezTo>
                    <a:cubicBezTo>
                      <a:pt x="40" y="27"/>
                      <a:pt x="40" y="27"/>
                      <a:pt x="40" y="27"/>
                    </a:cubicBezTo>
                    <a:cubicBezTo>
                      <a:pt x="41" y="27"/>
                      <a:pt x="41" y="27"/>
                      <a:pt x="41" y="27"/>
                    </a:cubicBezTo>
                    <a:cubicBezTo>
                      <a:pt x="41" y="27"/>
                      <a:pt x="41" y="27"/>
                      <a:pt x="41" y="27"/>
                    </a:cubicBezTo>
                    <a:cubicBezTo>
                      <a:pt x="41" y="27"/>
                      <a:pt x="41" y="27"/>
                      <a:pt x="41" y="27"/>
                    </a:cubicBezTo>
                    <a:cubicBezTo>
                      <a:pt x="41" y="27"/>
                      <a:pt x="41" y="27"/>
                      <a:pt x="41" y="27"/>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3" y="28"/>
                      <a:pt x="43" y="28"/>
                      <a:pt x="43" y="28"/>
                    </a:cubicBezTo>
                    <a:cubicBezTo>
                      <a:pt x="43" y="28"/>
                      <a:pt x="43" y="28"/>
                      <a:pt x="43" y="28"/>
                    </a:cubicBezTo>
                    <a:cubicBezTo>
                      <a:pt x="43" y="29"/>
                      <a:pt x="43" y="29"/>
                      <a:pt x="43" y="29"/>
                    </a:cubicBezTo>
                    <a:cubicBezTo>
                      <a:pt x="43" y="29"/>
                      <a:pt x="43" y="29"/>
                      <a:pt x="43" y="29"/>
                    </a:cubicBezTo>
                    <a:cubicBezTo>
                      <a:pt x="43" y="29"/>
                      <a:pt x="43" y="29"/>
                      <a:pt x="43" y="29"/>
                    </a:cubicBezTo>
                    <a:cubicBezTo>
                      <a:pt x="44" y="29"/>
                      <a:pt x="44" y="29"/>
                      <a:pt x="44" y="29"/>
                    </a:cubicBezTo>
                    <a:cubicBezTo>
                      <a:pt x="44" y="29"/>
                      <a:pt x="44" y="29"/>
                      <a:pt x="44" y="29"/>
                    </a:cubicBezTo>
                    <a:cubicBezTo>
                      <a:pt x="44" y="29"/>
                      <a:pt x="44" y="29"/>
                      <a:pt x="44" y="29"/>
                    </a:cubicBezTo>
                    <a:cubicBezTo>
                      <a:pt x="48" y="32"/>
                      <a:pt x="48" y="32"/>
                      <a:pt x="48" y="32"/>
                    </a:cubicBezTo>
                    <a:cubicBezTo>
                      <a:pt x="48" y="32"/>
                      <a:pt x="48" y="32"/>
                      <a:pt x="48" y="32"/>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3"/>
                    </a:cubicBezTo>
                    <a:cubicBezTo>
                      <a:pt x="50" y="34"/>
                      <a:pt x="50" y="34"/>
                      <a:pt x="50" y="34"/>
                    </a:cubicBezTo>
                    <a:cubicBezTo>
                      <a:pt x="50" y="34"/>
                      <a:pt x="50" y="34"/>
                      <a:pt x="50" y="34"/>
                    </a:cubicBezTo>
                    <a:cubicBezTo>
                      <a:pt x="50" y="34"/>
                      <a:pt x="50" y="34"/>
                      <a:pt x="50" y="34"/>
                    </a:cubicBezTo>
                    <a:cubicBezTo>
                      <a:pt x="51" y="34"/>
                      <a:pt x="51" y="34"/>
                      <a:pt x="51" y="34"/>
                    </a:cubicBezTo>
                    <a:cubicBezTo>
                      <a:pt x="51" y="34"/>
                      <a:pt x="51" y="34"/>
                      <a:pt x="51" y="34"/>
                    </a:cubicBezTo>
                    <a:cubicBezTo>
                      <a:pt x="51" y="34"/>
                      <a:pt x="51" y="34"/>
                      <a:pt x="51" y="34"/>
                    </a:cubicBezTo>
                    <a:cubicBezTo>
                      <a:pt x="51" y="34"/>
                      <a:pt x="51" y="34"/>
                      <a:pt x="51" y="34"/>
                    </a:cubicBezTo>
                    <a:cubicBezTo>
                      <a:pt x="51" y="35"/>
                      <a:pt x="51" y="35"/>
                      <a:pt x="51" y="35"/>
                    </a:cubicBezTo>
                    <a:cubicBezTo>
                      <a:pt x="52" y="35"/>
                      <a:pt x="52" y="35"/>
                      <a:pt x="52" y="35"/>
                    </a:cubicBezTo>
                    <a:cubicBezTo>
                      <a:pt x="52" y="35"/>
                      <a:pt x="52" y="35"/>
                      <a:pt x="52" y="35"/>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62" y="42"/>
                      <a:pt x="62" y="42"/>
                      <a:pt x="62" y="42"/>
                    </a:cubicBezTo>
                    <a:cubicBezTo>
                      <a:pt x="54" y="54"/>
                      <a:pt x="49" y="66"/>
                      <a:pt x="49" y="78"/>
                    </a:cubicBezTo>
                    <a:cubicBezTo>
                      <a:pt x="36" y="83"/>
                      <a:pt x="24" y="87"/>
                      <a:pt x="11" y="92"/>
                    </a:cubicBezTo>
                    <a:cubicBezTo>
                      <a:pt x="10" y="91"/>
                      <a:pt x="9" y="91"/>
                      <a:pt x="8" y="90"/>
                    </a:cubicBezTo>
                    <a:cubicBezTo>
                      <a:pt x="24" y="67"/>
                      <a:pt x="24" y="67"/>
                      <a:pt x="24" y="67"/>
                    </a:cubicBezTo>
                    <a:cubicBezTo>
                      <a:pt x="28" y="68"/>
                      <a:pt x="32" y="67"/>
                      <a:pt x="35" y="63"/>
                    </a:cubicBezTo>
                    <a:cubicBezTo>
                      <a:pt x="38" y="59"/>
                      <a:pt x="37" y="53"/>
                      <a:pt x="33" y="50"/>
                    </a:cubicBezTo>
                    <a:cubicBezTo>
                      <a:pt x="28" y="47"/>
                      <a:pt x="22" y="48"/>
                      <a:pt x="19" y="52"/>
                    </a:cubicBezTo>
                    <a:cubicBezTo>
                      <a:pt x="16" y="56"/>
                      <a:pt x="17" y="61"/>
                      <a:pt x="20" y="64"/>
                    </a:cubicBezTo>
                    <a:cubicBezTo>
                      <a:pt x="3" y="87"/>
                      <a:pt x="3" y="87"/>
                      <a:pt x="3" y="87"/>
                    </a:cubicBezTo>
                    <a:close/>
                    <a:moveTo>
                      <a:pt x="27" y="92"/>
                    </a:moveTo>
                    <a:cubicBezTo>
                      <a:pt x="74" y="92"/>
                      <a:pt x="74" y="92"/>
                      <a:pt x="74" y="92"/>
                    </a:cubicBezTo>
                    <a:cubicBezTo>
                      <a:pt x="74" y="82"/>
                      <a:pt x="74" y="82"/>
                      <a:pt x="74" y="82"/>
                    </a:cubicBezTo>
                    <a:cubicBezTo>
                      <a:pt x="54" y="82"/>
                      <a:pt x="54" y="82"/>
                      <a:pt x="54" y="82"/>
                    </a:cubicBezTo>
                    <a:cubicBezTo>
                      <a:pt x="27" y="92"/>
                      <a:pt x="27" y="92"/>
                      <a:pt x="27" y="92"/>
                    </a:cubicBezTo>
                    <a:close/>
                    <a:moveTo>
                      <a:pt x="69" y="42"/>
                    </a:moveTo>
                    <a:cubicBezTo>
                      <a:pt x="78" y="30"/>
                      <a:pt x="78" y="30"/>
                      <a:pt x="78" y="30"/>
                    </a:cubicBezTo>
                    <a:cubicBezTo>
                      <a:pt x="35" y="0"/>
                      <a:pt x="35" y="0"/>
                      <a:pt x="35" y="0"/>
                    </a:cubicBezTo>
                    <a:cubicBezTo>
                      <a:pt x="26" y="11"/>
                      <a:pt x="26" y="11"/>
                      <a:pt x="26" y="11"/>
                    </a:cubicBezTo>
                    <a:lnTo>
                      <a:pt x="69" y="42"/>
                    </a:lnTo>
                    <a:close/>
                  </a:path>
                </a:pathLst>
              </a:custGeom>
              <a:solidFill>
                <a:schemeClr val="bg1"/>
              </a:solidFill>
              <a:ln w="28575">
                <a:noFill/>
              </a:ln>
            </p:spPr>
            <p:txBody>
              <a:bodyPr/>
              <a:lstStyle/>
              <a:p>
                <a:endParaRPr lang="zh-CN" altLang="en-US"/>
              </a:p>
            </p:txBody>
          </p:sp>
          <p:sp>
            <p:nvSpPr>
              <p:cNvPr id="28" name="文本框 27"/>
              <p:cNvSpPr txBox="1"/>
              <p:nvPr/>
            </p:nvSpPr>
            <p:spPr>
              <a:xfrm flipH="1">
                <a:off x="8682" y="2938"/>
                <a:ext cx="1720" cy="729"/>
              </a:xfrm>
              <a:prstGeom prst="roundRect">
                <a:avLst/>
              </a:prstGeom>
              <a:noFill/>
              <a:ln w="9525">
                <a:noFill/>
              </a:ln>
              <a:effectLst>
                <a:outerShdw sx="999" sy="999" algn="ctr" rotWithShape="0">
                  <a:srgbClr val="000000"/>
                </a:outerShdw>
              </a:effectLst>
            </p:spPr>
            <p:txBody>
              <a:bodyPr wrap="square" anchor="t">
                <a:spAutoFit/>
              </a:bodyPr>
              <a:lstStyle/>
              <a:p>
                <a:pPr lvl="0"/>
                <a:r>
                  <a:rPr lang="en-US" altLang="zh-CN" sz="2000" dirty="0">
                    <a:solidFill>
                      <a:schemeClr val="bg1"/>
                    </a:solidFill>
                    <a:effectLst/>
                    <a:latin typeface="微软雅黑" panose="020B0503020204020204" charset="-122"/>
                    <a:ea typeface="微软雅黑" panose="020B0503020204020204" charset="-122"/>
                    <a:sym typeface="Arial" panose="020B0604020202020204" pitchFamily="34" charset="0"/>
                  </a:rPr>
                  <a:t>DWBH</a:t>
                </a:r>
                <a:r>
                  <a:rPr lang="zh-CN" altLang="en-US" sz="2000" dirty="0">
                    <a:solidFill>
                      <a:schemeClr val="bg1"/>
                    </a:solidFill>
                    <a:effectLst/>
                    <a:latin typeface="微软雅黑" panose="020B0503020204020204" charset="-122"/>
                    <a:ea typeface="微软雅黑" panose="020B0503020204020204" charset="-122"/>
                    <a:sym typeface="Arial" panose="020B0604020202020204" pitchFamily="34" charset="0"/>
                  </a:rPr>
                  <a:t> </a:t>
                </a:r>
              </a:p>
            </p:txBody>
          </p:sp>
        </p:grpSp>
      </p:grpSp>
      <p:grpSp>
        <p:nvGrpSpPr>
          <p:cNvPr id="18" name="组合 17"/>
          <p:cNvGrpSpPr/>
          <p:nvPr/>
        </p:nvGrpSpPr>
        <p:grpSpPr>
          <a:xfrm>
            <a:off x="9039225" y="1581785"/>
            <a:ext cx="2720975" cy="4229100"/>
            <a:chOff x="11539" y="2491"/>
            <a:chExt cx="4285" cy="6660"/>
          </a:xfrm>
        </p:grpSpPr>
        <p:sp>
          <p:nvSpPr>
            <p:cNvPr id="16" name="矩形 15"/>
            <p:cNvSpPr/>
            <p:nvPr/>
          </p:nvSpPr>
          <p:spPr>
            <a:xfrm>
              <a:off x="11864" y="2491"/>
              <a:ext cx="2968" cy="6545"/>
            </a:xfrm>
            <a:prstGeom prst="rect">
              <a:avLst/>
            </a:prstGeom>
            <a:noFill/>
            <a:ln>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2"/>
            <p:cNvSpPr txBox="1"/>
            <p:nvPr/>
          </p:nvSpPr>
          <p:spPr>
            <a:xfrm flipH="1">
              <a:off x="11819" y="5952"/>
              <a:ext cx="4005" cy="3199"/>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Kern-Liebers（冲压件）</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Haering（电喷系统）</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Ebner（工业锅炉）</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Mubea（蝶形弹簧）</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AZ（阀门）</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Trumpf （激光加工）</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Feintool（模具）</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Wirtgen（路桥设备）</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BOS（汽车零部件）</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p:txBody>
        </p:sp>
        <p:sp>
          <p:nvSpPr>
            <p:cNvPr id="23" name="矩形 22"/>
            <p:cNvSpPr/>
            <p:nvPr/>
          </p:nvSpPr>
          <p:spPr>
            <a:xfrm>
              <a:off x="11539" y="2938"/>
              <a:ext cx="2942" cy="1205"/>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雨伞"/>
            <p:cNvSpPr/>
            <p:nvPr/>
          </p:nvSpPr>
          <p:spPr>
            <a:xfrm>
              <a:off x="11668" y="3053"/>
              <a:ext cx="850" cy="850"/>
            </a:xfrm>
            <a:custGeom>
              <a:avLst/>
              <a:gdLst>
                <a:gd name="connsiteX0" fmla="*/ 10295531 w 10295617"/>
                <a:gd name="connsiteY0" fmla="*/ 6044312 h 10760938"/>
                <a:gd name="connsiteX1" fmla="*/ 10295617 w 10295617"/>
                <a:gd name="connsiteY1" fmla="*/ 6046023 h 10760938"/>
                <a:gd name="connsiteX2" fmla="*/ 10295311 w 10295617"/>
                <a:gd name="connsiteY2" fmla="*/ 6046023 h 10760938"/>
                <a:gd name="connsiteX3" fmla="*/ 86 w 10295617"/>
                <a:gd name="connsiteY3" fmla="*/ 6044312 h 10760938"/>
                <a:gd name="connsiteX4" fmla="*/ 306 w 10295617"/>
                <a:gd name="connsiteY4" fmla="*/ 6046023 h 10760938"/>
                <a:gd name="connsiteX5" fmla="*/ 0 w 10295617"/>
                <a:gd name="connsiteY5" fmla="*/ 6046023 h 10760938"/>
                <a:gd name="connsiteX6" fmla="*/ 5147809 w 10295617"/>
                <a:gd name="connsiteY6" fmla="*/ 0 h 10760938"/>
                <a:gd name="connsiteX7" fmla="*/ 5325006 w 10295617"/>
                <a:gd name="connsiteY7" fmla="*/ 177197 h 10760938"/>
                <a:gd name="connsiteX8" fmla="*/ 5325006 w 10295617"/>
                <a:gd name="connsiteY8" fmla="*/ 837837 h 10760938"/>
                <a:gd name="connsiteX9" fmla="*/ 5396256 w 10295617"/>
                <a:gd name="connsiteY9" fmla="*/ 839547 h 10760938"/>
                <a:gd name="connsiteX10" fmla="*/ 10269039 w 10295617"/>
                <a:gd name="connsiteY10" fmla="*/ 5513084 h 10760938"/>
                <a:gd name="connsiteX11" fmla="*/ 10295425 w 10295617"/>
                <a:gd name="connsiteY11" fmla="*/ 6042158 h 10760938"/>
                <a:gd name="connsiteX12" fmla="*/ 10260748 w 10295617"/>
                <a:gd name="connsiteY12" fmla="*/ 5773580 h 10760938"/>
                <a:gd name="connsiteX13" fmla="*/ 8579250 w 10295617"/>
                <a:gd name="connsiteY13" fmla="*/ 4703575 h 10760938"/>
                <a:gd name="connsiteX14" fmla="*/ 6897754 w 10295617"/>
                <a:gd name="connsiteY14" fmla="*/ 5773580 h 10760938"/>
                <a:gd name="connsiteX15" fmla="*/ 6863530 w 10295617"/>
                <a:gd name="connsiteY15" fmla="*/ 6038646 h 10760938"/>
                <a:gd name="connsiteX16" fmla="*/ 6829306 w 10295617"/>
                <a:gd name="connsiteY16" fmla="*/ 5773580 h 10760938"/>
                <a:gd name="connsiteX17" fmla="*/ 5451635 w 10295617"/>
                <a:gd name="connsiteY17" fmla="*/ 4724506 h 10760938"/>
                <a:gd name="connsiteX18" fmla="*/ 5325006 w 10295617"/>
                <a:gd name="connsiteY18" fmla="*/ 4711318 h 10760938"/>
                <a:gd name="connsiteX19" fmla="*/ 5325006 w 10295617"/>
                <a:gd name="connsiteY19" fmla="*/ 9805674 h 10760938"/>
                <a:gd name="connsiteX20" fmla="*/ 5325006 w 10295617"/>
                <a:gd name="connsiteY20" fmla="*/ 9821152 h 10760938"/>
                <a:gd name="connsiteX21" fmla="*/ 5323964 w 10295617"/>
                <a:gd name="connsiteY21" fmla="*/ 9821152 h 10760938"/>
                <a:gd name="connsiteX22" fmla="*/ 5316404 w 10295617"/>
                <a:gd name="connsiteY22" fmla="*/ 9933477 h 10760938"/>
                <a:gd name="connsiteX23" fmla="*/ 4838721 w 10295617"/>
                <a:gd name="connsiteY23" fmla="*/ 10637788 h 10760938"/>
                <a:gd name="connsiteX24" fmla="*/ 3875045 w 10295617"/>
                <a:gd name="connsiteY24" fmla="*/ 10623063 h 10760938"/>
                <a:gd name="connsiteX25" fmla="*/ 3414410 w 10295617"/>
                <a:gd name="connsiteY25" fmla="*/ 9776480 h 10760938"/>
                <a:gd name="connsiteX26" fmla="*/ 3769699 w 10295617"/>
                <a:gd name="connsiteY26" fmla="*/ 9787246 h 10760938"/>
                <a:gd name="connsiteX27" fmla="*/ 4058978 w 10295617"/>
                <a:gd name="connsiteY27" fmla="*/ 10318901 h 10760938"/>
                <a:gd name="connsiteX28" fmla="*/ 4664167 w 10295617"/>
                <a:gd name="connsiteY28" fmla="*/ 10328148 h 10760938"/>
                <a:gd name="connsiteX29" fmla="*/ 4969554 w 10295617"/>
                <a:gd name="connsiteY29" fmla="*/ 9805580 h 10760938"/>
                <a:gd name="connsiteX30" fmla="*/ 4970612 w 10295617"/>
                <a:gd name="connsiteY30" fmla="*/ 9805580 h 10760938"/>
                <a:gd name="connsiteX31" fmla="*/ 4970612 w 10295617"/>
                <a:gd name="connsiteY31" fmla="*/ 4711318 h 10760938"/>
                <a:gd name="connsiteX32" fmla="*/ 4843983 w 10295617"/>
                <a:gd name="connsiteY32" fmla="*/ 4724506 h 10760938"/>
                <a:gd name="connsiteX33" fmla="*/ 3466313 w 10295617"/>
                <a:gd name="connsiteY33" fmla="*/ 5773580 h 10760938"/>
                <a:gd name="connsiteX34" fmla="*/ 3432089 w 10295617"/>
                <a:gd name="connsiteY34" fmla="*/ 6038646 h 10760938"/>
                <a:gd name="connsiteX35" fmla="*/ 3397865 w 10295617"/>
                <a:gd name="connsiteY35" fmla="*/ 5773580 h 10760938"/>
                <a:gd name="connsiteX36" fmla="*/ 1716367 w 10295617"/>
                <a:gd name="connsiteY36" fmla="*/ 4703575 h 10760938"/>
                <a:gd name="connsiteX37" fmla="*/ 34871 w 10295617"/>
                <a:gd name="connsiteY37" fmla="*/ 5773580 h 10760938"/>
                <a:gd name="connsiteX38" fmla="*/ 194 w 10295617"/>
                <a:gd name="connsiteY38" fmla="*/ 6042158 h 10760938"/>
                <a:gd name="connsiteX39" fmla="*/ 26578 w 10295617"/>
                <a:gd name="connsiteY39" fmla="*/ 5513084 h 10760938"/>
                <a:gd name="connsiteX40" fmla="*/ 4899361 w 10295617"/>
                <a:gd name="connsiteY40" fmla="*/ 839547 h 10760938"/>
                <a:gd name="connsiteX41" fmla="*/ 4970612 w 10295617"/>
                <a:gd name="connsiteY41" fmla="*/ 837837 h 10760938"/>
                <a:gd name="connsiteX42" fmla="*/ 4970612 w 10295617"/>
                <a:gd name="connsiteY42" fmla="*/ 177197 h 10760938"/>
                <a:gd name="connsiteX43" fmla="*/ 5147809 w 10295617"/>
                <a:gd name="connsiteY43" fmla="*/ 0 h 1076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295617" h="10760938">
                  <a:moveTo>
                    <a:pt x="10295531" y="6044312"/>
                  </a:moveTo>
                  <a:lnTo>
                    <a:pt x="10295617" y="6046023"/>
                  </a:lnTo>
                  <a:lnTo>
                    <a:pt x="10295311" y="6046023"/>
                  </a:lnTo>
                  <a:close/>
                  <a:moveTo>
                    <a:pt x="86" y="6044312"/>
                  </a:moveTo>
                  <a:lnTo>
                    <a:pt x="306" y="6046023"/>
                  </a:lnTo>
                  <a:lnTo>
                    <a:pt x="0" y="6046023"/>
                  </a:lnTo>
                  <a:close/>
                  <a:moveTo>
                    <a:pt x="5147809" y="0"/>
                  </a:moveTo>
                  <a:cubicBezTo>
                    <a:pt x="5245672" y="0"/>
                    <a:pt x="5325006" y="79334"/>
                    <a:pt x="5325006" y="177197"/>
                  </a:cubicBezTo>
                  <a:lnTo>
                    <a:pt x="5325006" y="837837"/>
                  </a:lnTo>
                  <a:lnTo>
                    <a:pt x="5396256" y="839547"/>
                  </a:lnTo>
                  <a:cubicBezTo>
                    <a:pt x="7948306" y="962340"/>
                    <a:pt x="10013658" y="2966815"/>
                    <a:pt x="10269039" y="5513084"/>
                  </a:cubicBezTo>
                  <a:lnTo>
                    <a:pt x="10295425" y="6042158"/>
                  </a:lnTo>
                  <a:lnTo>
                    <a:pt x="10260748" y="5773580"/>
                  </a:lnTo>
                  <a:cubicBezTo>
                    <a:pt x="10100703" y="5162929"/>
                    <a:pt x="9408684" y="4703575"/>
                    <a:pt x="8579250" y="4703575"/>
                  </a:cubicBezTo>
                  <a:cubicBezTo>
                    <a:pt x="7749818" y="4703575"/>
                    <a:pt x="7057798" y="5162929"/>
                    <a:pt x="6897754" y="5773580"/>
                  </a:cubicBezTo>
                  <a:lnTo>
                    <a:pt x="6863530" y="6038646"/>
                  </a:lnTo>
                  <a:lnTo>
                    <a:pt x="6829306" y="5773580"/>
                  </a:lnTo>
                  <a:cubicBezTo>
                    <a:pt x="6689267" y="5239260"/>
                    <a:pt x="6141936" y="4820778"/>
                    <a:pt x="5451635" y="4724506"/>
                  </a:cubicBezTo>
                  <a:lnTo>
                    <a:pt x="5325006" y="4711318"/>
                  </a:lnTo>
                  <a:lnTo>
                    <a:pt x="5325006" y="9805674"/>
                  </a:lnTo>
                  <a:lnTo>
                    <a:pt x="5325006" y="9821152"/>
                  </a:lnTo>
                  <a:lnTo>
                    <a:pt x="5323964" y="9821152"/>
                  </a:lnTo>
                  <a:lnTo>
                    <a:pt x="5316404" y="9933477"/>
                  </a:lnTo>
                  <a:cubicBezTo>
                    <a:pt x="5276666" y="10227644"/>
                    <a:pt x="5101532" y="10489633"/>
                    <a:pt x="4838721" y="10637788"/>
                  </a:cubicBezTo>
                  <a:cubicBezTo>
                    <a:pt x="4538366" y="10807108"/>
                    <a:pt x="4170086" y="10801480"/>
                    <a:pt x="3875045" y="10623063"/>
                  </a:cubicBezTo>
                  <a:cubicBezTo>
                    <a:pt x="3580003" y="10444646"/>
                    <a:pt x="3403967" y="10121115"/>
                    <a:pt x="3414410" y="9776480"/>
                  </a:cubicBezTo>
                  <a:lnTo>
                    <a:pt x="3769699" y="9787246"/>
                  </a:lnTo>
                  <a:cubicBezTo>
                    <a:pt x="3763141" y="10003677"/>
                    <a:pt x="3873692" y="10206855"/>
                    <a:pt x="4058978" y="10318901"/>
                  </a:cubicBezTo>
                  <a:cubicBezTo>
                    <a:pt x="4244264" y="10430947"/>
                    <a:pt x="4475544" y="10434481"/>
                    <a:pt x="4664167" y="10328148"/>
                  </a:cubicBezTo>
                  <a:cubicBezTo>
                    <a:pt x="4852790" y="10221815"/>
                    <a:pt x="4969497" y="10022110"/>
                    <a:pt x="4969554" y="9805580"/>
                  </a:cubicBezTo>
                  <a:lnTo>
                    <a:pt x="4970612" y="9805580"/>
                  </a:lnTo>
                  <a:lnTo>
                    <a:pt x="4970612" y="4711318"/>
                  </a:lnTo>
                  <a:lnTo>
                    <a:pt x="4843983" y="4724506"/>
                  </a:lnTo>
                  <a:cubicBezTo>
                    <a:pt x="4153684" y="4820778"/>
                    <a:pt x="3606351" y="5239260"/>
                    <a:pt x="3466313" y="5773580"/>
                  </a:cubicBezTo>
                  <a:lnTo>
                    <a:pt x="3432089" y="6038646"/>
                  </a:lnTo>
                  <a:lnTo>
                    <a:pt x="3397865" y="5773580"/>
                  </a:lnTo>
                  <a:cubicBezTo>
                    <a:pt x="3237820" y="5162929"/>
                    <a:pt x="2545801" y="4703575"/>
                    <a:pt x="1716367" y="4703575"/>
                  </a:cubicBezTo>
                  <a:cubicBezTo>
                    <a:pt x="886935" y="4703575"/>
                    <a:pt x="194916" y="5162929"/>
                    <a:pt x="34871" y="5773580"/>
                  </a:cubicBezTo>
                  <a:lnTo>
                    <a:pt x="194" y="6042158"/>
                  </a:lnTo>
                  <a:lnTo>
                    <a:pt x="26578" y="5513084"/>
                  </a:lnTo>
                  <a:cubicBezTo>
                    <a:pt x="281959" y="2966815"/>
                    <a:pt x="2347313" y="962340"/>
                    <a:pt x="4899361" y="839547"/>
                  </a:cubicBezTo>
                  <a:lnTo>
                    <a:pt x="4970612" y="837837"/>
                  </a:lnTo>
                  <a:lnTo>
                    <a:pt x="4970612" y="177197"/>
                  </a:lnTo>
                  <a:cubicBezTo>
                    <a:pt x="4970612" y="79334"/>
                    <a:pt x="5049946" y="0"/>
                    <a:pt x="5147809"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45720"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29" name="文本框 20"/>
            <p:cNvSpPr txBox="1"/>
            <p:nvPr/>
          </p:nvSpPr>
          <p:spPr>
            <a:xfrm flipH="1">
              <a:off x="12414" y="2925"/>
              <a:ext cx="2068" cy="1266"/>
            </a:xfrm>
            <a:prstGeom prst="roundRect">
              <a:avLst/>
            </a:prstGeom>
            <a:noFill/>
            <a:ln w="9525">
              <a:noFill/>
            </a:ln>
            <a:effectLst>
              <a:outerShdw sx="999" sy="999" algn="ctr" rotWithShape="0">
                <a:srgbClr val="000000"/>
              </a:outerShdw>
            </a:effectLst>
          </p:spPr>
          <p:txBody>
            <a:bodyPr wrap="square" anchor="t">
              <a:spAutoFit/>
            </a:bodyPr>
            <a:lstStyle/>
            <a:p>
              <a:pPr lvl="0"/>
              <a:r>
                <a:rPr lang="zh-CN" altLang="en-US" sz="2000">
                  <a:solidFill>
                    <a:schemeClr val="bg1"/>
                  </a:solidFill>
                  <a:effectLst/>
                  <a:latin typeface="微软雅黑" panose="020B0503020204020204" charset="-122"/>
                  <a:ea typeface="微软雅黑" panose="020B0503020204020204" charset="-122"/>
                  <a:sym typeface="Arial" panose="020B0604020202020204" pitchFamily="34" charset="0"/>
                </a:rPr>
                <a:t>在太仓德国企业</a:t>
              </a:r>
            </a:p>
          </p:txBody>
        </p:sp>
      </p:grpSp>
      <p:pic>
        <p:nvPicPr>
          <p:cNvPr id="32" name="图片 31" descr="QQ图片20170416233207"/>
          <p:cNvPicPr>
            <a:picLocks noChangeAspect="1"/>
          </p:cNvPicPr>
          <p:nvPr/>
        </p:nvPicPr>
        <p:blipFill>
          <a:blip r:embed="rId2"/>
          <a:stretch>
            <a:fillRect/>
          </a:stretch>
        </p:blipFill>
        <p:spPr>
          <a:xfrm>
            <a:off x="4155440" y="405130"/>
            <a:ext cx="813435" cy="805180"/>
          </a:xfrm>
          <a:prstGeom prst="rect">
            <a:avLst/>
          </a:prstGeom>
        </p:spPr>
      </p:pic>
      <p:pic>
        <p:nvPicPr>
          <p:cNvPr id="33" name="图片 32"/>
          <p:cNvPicPr>
            <a:picLocks noChangeAspect="1"/>
          </p:cNvPicPr>
          <p:nvPr/>
        </p:nvPicPr>
        <p:blipFill>
          <a:blip r:embed="rId3"/>
          <a:stretch>
            <a:fillRect/>
          </a:stretch>
        </p:blipFill>
        <p:spPr>
          <a:xfrm>
            <a:off x="1480820" y="450850"/>
            <a:ext cx="944880" cy="664210"/>
          </a:xfrm>
          <a:prstGeom prst="rect">
            <a:avLst/>
          </a:prstGeom>
        </p:spPr>
      </p:pic>
      <p:pic>
        <p:nvPicPr>
          <p:cNvPr id="34" name="图片 33" descr="QQ图片20170416235640"/>
          <p:cNvPicPr>
            <a:picLocks noChangeAspect="1"/>
          </p:cNvPicPr>
          <p:nvPr/>
        </p:nvPicPr>
        <p:blipFill>
          <a:blip r:embed="rId4"/>
          <a:stretch>
            <a:fillRect/>
          </a:stretch>
        </p:blipFill>
        <p:spPr>
          <a:xfrm>
            <a:off x="6933247" y="480377"/>
            <a:ext cx="870585" cy="813435"/>
          </a:xfrm>
          <a:prstGeom prst="rect">
            <a:avLst/>
          </a:prstGeom>
        </p:spPr>
      </p:pic>
      <p:pic>
        <p:nvPicPr>
          <p:cNvPr id="35" name="图片 34" descr="5@AL1$FKX1{KXF@[0_(6CZ8"/>
          <p:cNvPicPr>
            <a:picLocks noChangeAspect="1"/>
          </p:cNvPicPr>
          <p:nvPr/>
        </p:nvPicPr>
        <p:blipFill>
          <a:blip r:embed="rId5"/>
          <a:stretch>
            <a:fillRect/>
          </a:stretch>
        </p:blipFill>
        <p:spPr>
          <a:xfrm>
            <a:off x="9782810" y="493712"/>
            <a:ext cx="739775" cy="754380"/>
          </a:xfrm>
          <a:prstGeom prst="rect">
            <a:avLst/>
          </a:prstGeom>
        </p:spPr>
      </p:pic>
      <p:sp>
        <p:nvSpPr>
          <p:cNvPr id="3" name="文本框 2"/>
          <p:cNvSpPr txBox="1"/>
          <p:nvPr/>
        </p:nvSpPr>
        <p:spPr>
          <a:xfrm>
            <a:off x="913164" y="2730158"/>
            <a:ext cx="2081814" cy="1200329"/>
          </a:xfrm>
          <a:prstGeom prst="rect">
            <a:avLst/>
          </a:prstGeom>
          <a:noFill/>
        </p:spPr>
        <p:txBody>
          <a:bodyPr wrap="square" rtlCol="0">
            <a:spAutoFit/>
          </a:bodyPr>
          <a:lstStyle/>
          <a:p>
            <a:r>
              <a:rPr lang="en-US" altLang="zh-CN" dirty="0"/>
              <a:t>The People's Government of </a:t>
            </a:r>
            <a:r>
              <a:rPr lang="en-US" altLang="zh-CN" dirty="0" err="1"/>
              <a:t>Taicang</a:t>
            </a:r>
            <a:r>
              <a:rPr lang="en-US" altLang="zh-CN" dirty="0"/>
              <a:t> City, Jiangsu Province</a:t>
            </a:r>
            <a:endParaRPr lang="zh-CN" altLang="zh-CN" dirty="0"/>
          </a:p>
        </p:txBody>
      </p:sp>
      <p:sp>
        <p:nvSpPr>
          <p:cNvPr id="36" name="文本框 35"/>
          <p:cNvSpPr txBox="1"/>
          <p:nvPr/>
        </p:nvSpPr>
        <p:spPr>
          <a:xfrm>
            <a:off x="9176969" y="2661285"/>
            <a:ext cx="2474595" cy="923330"/>
          </a:xfrm>
          <a:prstGeom prst="rect">
            <a:avLst/>
          </a:prstGeom>
          <a:noFill/>
        </p:spPr>
        <p:txBody>
          <a:bodyPr wrap="square" rtlCol="0">
            <a:spAutoFit/>
          </a:bodyPr>
          <a:lstStyle/>
          <a:p>
            <a:r>
              <a:rPr lang="en-US" altLang="zh-CN" dirty="0"/>
              <a:t>German Cooperative Partners of DHBW in </a:t>
            </a:r>
            <a:r>
              <a:rPr lang="en-US" altLang="zh-CN" dirty="0" err="1"/>
              <a:t>Taicang</a:t>
            </a:r>
            <a:endParaRPr lang="zh-CN" altLang="zh-CN" dirty="0"/>
          </a:p>
        </p:txBody>
      </p:sp>
      <p:sp>
        <p:nvSpPr>
          <p:cNvPr id="37" name="文本框 36"/>
          <p:cNvSpPr txBox="1"/>
          <p:nvPr/>
        </p:nvSpPr>
        <p:spPr>
          <a:xfrm>
            <a:off x="6449849" y="2669540"/>
            <a:ext cx="2120566" cy="923330"/>
          </a:xfrm>
          <a:prstGeom prst="rect">
            <a:avLst/>
          </a:prstGeom>
          <a:noFill/>
        </p:spPr>
        <p:txBody>
          <a:bodyPr wrap="square" rtlCol="0">
            <a:spAutoFit/>
          </a:bodyPr>
          <a:lstStyle/>
          <a:p>
            <a:r>
              <a:rPr lang="en-US" altLang="zh-CN" dirty="0"/>
              <a:t>Baden-Württemberg Cooperative State University (DHBW)</a:t>
            </a:r>
            <a:endParaRPr lang="zh-CN" altLang="zh-CN" dirty="0"/>
          </a:p>
        </p:txBody>
      </p:sp>
      <p:sp>
        <p:nvSpPr>
          <p:cNvPr id="38" name="文本框 37"/>
          <p:cNvSpPr txBox="1"/>
          <p:nvPr/>
        </p:nvSpPr>
        <p:spPr>
          <a:xfrm>
            <a:off x="3720816" y="2679114"/>
            <a:ext cx="2188277" cy="646331"/>
          </a:xfrm>
          <a:prstGeom prst="rect">
            <a:avLst/>
          </a:prstGeom>
          <a:noFill/>
        </p:spPr>
        <p:txBody>
          <a:bodyPr wrap="square" rtlCol="0">
            <a:spAutoFit/>
          </a:bodyPr>
          <a:lstStyle/>
          <a:p>
            <a:r>
              <a:rPr lang="en-US" altLang="zh-CN" dirty="0"/>
              <a:t>Southeast University </a:t>
            </a:r>
            <a:r>
              <a:rPr lang="en-US" altLang="zh-CN" dirty="0" err="1"/>
              <a:t>Chengxian</a:t>
            </a:r>
            <a:r>
              <a:rPr lang="en-US" altLang="zh-CN" dirty="0"/>
              <a:t> College</a:t>
            </a:r>
            <a:endParaRPr lang="zh-CN" altLang="zh-C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752475" y="1581785"/>
            <a:ext cx="2106295" cy="4156075"/>
            <a:chOff x="271" y="2491"/>
            <a:chExt cx="3317" cy="6545"/>
          </a:xfrm>
        </p:grpSpPr>
        <p:sp>
          <p:nvSpPr>
            <p:cNvPr id="11" name="矩形 10"/>
            <p:cNvSpPr/>
            <p:nvPr/>
          </p:nvSpPr>
          <p:spPr>
            <a:xfrm>
              <a:off x="271" y="2938"/>
              <a:ext cx="2942" cy="1205"/>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98" name="组合 2"/>
            <p:cNvGrpSpPr/>
            <p:nvPr/>
          </p:nvGrpSpPr>
          <p:grpSpPr>
            <a:xfrm>
              <a:off x="363" y="3102"/>
              <a:ext cx="854" cy="854"/>
              <a:chOff x="0" y="0"/>
              <a:chExt cx="377825" cy="374650"/>
            </a:xfrm>
            <a:solidFill>
              <a:schemeClr val="bg1"/>
            </a:solidFill>
          </p:grpSpPr>
          <p:sp>
            <p:nvSpPr>
              <p:cNvPr id="7299" name="Freeform 52"/>
              <p:cNvSpPr/>
              <p:nvPr/>
            </p:nvSpPr>
            <p:spPr>
              <a:xfrm>
                <a:off x="0" y="0"/>
                <a:ext cx="377825" cy="228600"/>
              </a:xfrm>
              <a:custGeom>
                <a:avLst/>
                <a:gdLst/>
                <a:ahLst/>
                <a:cxnLst>
                  <a:cxn ang="0">
                    <a:pos x="188913" y="70805"/>
                  </a:cxn>
                  <a:cxn ang="0">
                    <a:pos x="335167" y="218485"/>
                  </a:cxn>
                  <a:cxn ang="0">
                    <a:pos x="369700" y="218485"/>
                  </a:cxn>
                  <a:cxn ang="0">
                    <a:pos x="369700" y="184094"/>
                  </a:cxn>
                  <a:cxn ang="0">
                    <a:pos x="188913" y="0"/>
                  </a:cxn>
                  <a:cxn ang="0">
                    <a:pos x="10157" y="184094"/>
                  </a:cxn>
                  <a:cxn ang="0">
                    <a:pos x="10157" y="218485"/>
                  </a:cxn>
                  <a:cxn ang="0">
                    <a:pos x="44689" y="218485"/>
                  </a:cxn>
                  <a:cxn ang="0">
                    <a:pos x="188913" y="70805"/>
                  </a:cxn>
                </a:cxnLst>
                <a:rect l="0" t="0" r="0" b="0"/>
                <a:pathLst>
                  <a:path w="186" h="113">
                    <a:moveTo>
                      <a:pt x="93" y="35"/>
                    </a:moveTo>
                    <a:cubicBezTo>
                      <a:pt x="165" y="108"/>
                      <a:pt x="165" y="108"/>
                      <a:pt x="165" y="108"/>
                    </a:cubicBezTo>
                    <a:cubicBezTo>
                      <a:pt x="169" y="113"/>
                      <a:pt x="177" y="113"/>
                      <a:pt x="182" y="108"/>
                    </a:cubicBezTo>
                    <a:cubicBezTo>
                      <a:pt x="186" y="103"/>
                      <a:pt x="186" y="96"/>
                      <a:pt x="182" y="91"/>
                    </a:cubicBezTo>
                    <a:cubicBezTo>
                      <a:pt x="93" y="0"/>
                      <a:pt x="93" y="0"/>
                      <a:pt x="93" y="0"/>
                    </a:cubicBezTo>
                    <a:cubicBezTo>
                      <a:pt x="5" y="91"/>
                      <a:pt x="5" y="91"/>
                      <a:pt x="5" y="91"/>
                    </a:cubicBezTo>
                    <a:cubicBezTo>
                      <a:pt x="0" y="96"/>
                      <a:pt x="0" y="103"/>
                      <a:pt x="5" y="108"/>
                    </a:cubicBezTo>
                    <a:cubicBezTo>
                      <a:pt x="9" y="113"/>
                      <a:pt x="17" y="113"/>
                      <a:pt x="22" y="108"/>
                    </a:cubicBezTo>
                    <a:lnTo>
                      <a:pt x="93" y="35"/>
                    </a:lnTo>
                    <a:close/>
                  </a:path>
                </a:pathLst>
              </a:custGeom>
              <a:grpFill/>
              <a:ln w="30163" cap="rnd" cmpd="sng">
                <a:noFill/>
                <a:prstDash val="solid"/>
                <a:miter/>
                <a:headEnd type="none" w="med" len="med"/>
                <a:tailEnd type="none" w="med" len="med"/>
              </a:ln>
            </p:spPr>
            <p:txBody>
              <a:bodyPr/>
              <a:lstStyle/>
              <a:p>
                <a:endParaRPr lang="zh-CN" altLang="en-US"/>
              </a:p>
            </p:txBody>
          </p:sp>
          <p:sp>
            <p:nvSpPr>
              <p:cNvPr id="7300" name="Freeform 53"/>
              <p:cNvSpPr/>
              <p:nvPr/>
            </p:nvSpPr>
            <p:spPr>
              <a:xfrm>
                <a:off x="50800" y="214312"/>
                <a:ext cx="277813" cy="160338"/>
              </a:xfrm>
              <a:custGeom>
                <a:avLst/>
                <a:gdLst/>
                <a:ahLst/>
                <a:cxnLst>
                  <a:cxn ang="0">
                    <a:pos x="0" y="0"/>
                  </a:cxn>
                  <a:cxn ang="0">
                    <a:pos x="0" y="160338"/>
                  </a:cxn>
                  <a:cxn ang="0">
                    <a:pos x="98356" y="160338"/>
                  </a:cxn>
                  <a:cxn ang="0">
                    <a:pos x="98356" y="46550"/>
                  </a:cxn>
                  <a:cxn ang="0">
                    <a:pos x="179457" y="46550"/>
                  </a:cxn>
                  <a:cxn ang="0">
                    <a:pos x="179457" y="160338"/>
                  </a:cxn>
                  <a:cxn ang="0">
                    <a:pos x="277813" y="160338"/>
                  </a:cxn>
                  <a:cxn ang="0">
                    <a:pos x="277813" y="0"/>
                  </a:cxn>
                </a:cxnLst>
                <a:rect l="0" t="0" r="0" b="0"/>
                <a:pathLst>
                  <a:path w="322" h="186">
                    <a:moveTo>
                      <a:pt x="0" y="0"/>
                    </a:moveTo>
                    <a:lnTo>
                      <a:pt x="0" y="186"/>
                    </a:lnTo>
                    <a:lnTo>
                      <a:pt x="114" y="186"/>
                    </a:lnTo>
                    <a:lnTo>
                      <a:pt x="114" y="54"/>
                    </a:lnTo>
                    <a:lnTo>
                      <a:pt x="208" y="54"/>
                    </a:lnTo>
                    <a:lnTo>
                      <a:pt x="208" y="186"/>
                    </a:lnTo>
                    <a:lnTo>
                      <a:pt x="322" y="186"/>
                    </a:lnTo>
                    <a:lnTo>
                      <a:pt x="322" y="0"/>
                    </a:lnTo>
                  </a:path>
                </a:pathLst>
              </a:custGeom>
              <a:grpFill/>
              <a:ln w="30163" cap="rnd" cmpd="sng">
                <a:noFill/>
                <a:prstDash val="solid"/>
                <a:miter/>
                <a:headEnd type="none" w="med" len="med"/>
                <a:tailEnd type="none" w="med" len="med"/>
              </a:ln>
            </p:spPr>
            <p:txBody>
              <a:bodyPr/>
              <a:lstStyle/>
              <a:p>
                <a:endParaRPr lang="zh-CN" altLang="en-US"/>
              </a:p>
            </p:txBody>
          </p:sp>
        </p:grpSp>
        <p:sp>
          <p:nvSpPr>
            <p:cNvPr id="4" name="矩形 3"/>
            <p:cNvSpPr/>
            <p:nvPr/>
          </p:nvSpPr>
          <p:spPr>
            <a:xfrm>
              <a:off x="619" y="2491"/>
              <a:ext cx="2969" cy="6545"/>
            </a:xfrm>
            <a:prstGeom prst="rect">
              <a:avLst/>
            </a:prstGeom>
            <a:noFill/>
            <a:ln>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568065" y="1581785"/>
            <a:ext cx="2101215" cy="4156075"/>
            <a:chOff x="4027" y="2491"/>
            <a:chExt cx="3309" cy="6545"/>
          </a:xfrm>
        </p:grpSpPr>
        <p:sp>
          <p:nvSpPr>
            <p:cNvPr id="21" name="矩形 20"/>
            <p:cNvSpPr/>
            <p:nvPr/>
          </p:nvSpPr>
          <p:spPr>
            <a:xfrm>
              <a:off x="4027" y="2938"/>
              <a:ext cx="2942" cy="1205"/>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134" y="2491"/>
              <a:ext cx="3202" cy="6545"/>
              <a:chOff x="4134" y="2491"/>
              <a:chExt cx="3202" cy="6545"/>
            </a:xfrm>
          </p:grpSpPr>
          <p:sp>
            <p:nvSpPr>
              <p:cNvPr id="8" name="矩形 7"/>
              <p:cNvSpPr/>
              <p:nvPr/>
            </p:nvSpPr>
            <p:spPr>
              <a:xfrm>
                <a:off x="4368" y="2491"/>
                <a:ext cx="2968" cy="6545"/>
              </a:xfrm>
              <a:prstGeom prst="rect">
                <a:avLst/>
              </a:prstGeom>
              <a:noFill/>
              <a:ln>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放大镜"/>
              <p:cNvSpPr/>
              <p:nvPr/>
            </p:nvSpPr>
            <p:spPr>
              <a:xfrm>
                <a:off x="4134" y="3175"/>
                <a:ext cx="733" cy="804"/>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grpSp>
        <p:nvGrpSpPr>
          <p:cNvPr id="19" name="组合 18"/>
          <p:cNvGrpSpPr/>
          <p:nvPr/>
        </p:nvGrpSpPr>
        <p:grpSpPr>
          <a:xfrm>
            <a:off x="6287135" y="1581785"/>
            <a:ext cx="2096135" cy="4156075"/>
            <a:chOff x="7783" y="2491"/>
            <a:chExt cx="3301" cy="6545"/>
          </a:xfrm>
        </p:grpSpPr>
        <p:sp>
          <p:nvSpPr>
            <p:cNvPr id="22" name="矩形 21"/>
            <p:cNvSpPr/>
            <p:nvPr/>
          </p:nvSpPr>
          <p:spPr>
            <a:xfrm>
              <a:off x="7783" y="2938"/>
              <a:ext cx="2942" cy="1205"/>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7941" y="2491"/>
              <a:ext cx="3143" cy="6545"/>
              <a:chOff x="7941" y="2491"/>
              <a:chExt cx="3143" cy="6545"/>
            </a:xfrm>
          </p:grpSpPr>
          <p:sp>
            <p:nvSpPr>
              <p:cNvPr id="2" name="矩形 1"/>
              <p:cNvSpPr/>
              <p:nvPr/>
            </p:nvSpPr>
            <p:spPr>
              <a:xfrm>
                <a:off x="8116" y="2491"/>
                <a:ext cx="2968" cy="6545"/>
              </a:xfrm>
              <a:prstGeom prst="rect">
                <a:avLst/>
              </a:prstGeom>
              <a:noFill/>
              <a:ln>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5" name="Freeform 11"/>
              <p:cNvSpPr>
                <a:spLocks noEditPoints="1"/>
              </p:cNvSpPr>
              <p:nvPr/>
            </p:nvSpPr>
            <p:spPr>
              <a:xfrm>
                <a:off x="7941" y="3076"/>
                <a:ext cx="737" cy="850"/>
              </a:xfrm>
              <a:custGeom>
                <a:avLst/>
                <a:gdLst>
                  <a:gd name="txL" fmla="*/ 0 w 78"/>
                  <a:gd name="txT" fmla="*/ 0 h 92"/>
                  <a:gd name="txR" fmla="*/ 78 w 78"/>
                  <a:gd name="txB" fmla="*/ 92 h 92"/>
                </a:gdLst>
                <a:ahLst/>
                <a:cxnLst>
                  <a:cxn ang="0">
                    <a:pos x="0" y="235099"/>
                  </a:cxn>
                  <a:cxn ang="0">
                    <a:pos x="83974" y="53177"/>
                  </a:cxn>
                  <a:cxn ang="0">
                    <a:pos x="109166" y="72769"/>
                  </a:cxn>
                  <a:cxn ang="0">
                    <a:pos x="109166" y="72769"/>
                  </a:cxn>
                  <a:cxn ang="0">
                    <a:pos x="109166" y="72769"/>
                  </a:cxn>
                  <a:cxn ang="0">
                    <a:pos x="111965" y="72769"/>
                  </a:cxn>
                  <a:cxn ang="0">
                    <a:pos x="111965" y="75567"/>
                  </a:cxn>
                  <a:cxn ang="0">
                    <a:pos x="114764" y="75567"/>
                  </a:cxn>
                  <a:cxn ang="0">
                    <a:pos x="114764" y="75567"/>
                  </a:cxn>
                  <a:cxn ang="0">
                    <a:pos x="117563" y="78366"/>
                  </a:cxn>
                  <a:cxn ang="0">
                    <a:pos x="117563" y="78366"/>
                  </a:cxn>
                  <a:cxn ang="0">
                    <a:pos x="120363" y="78366"/>
                  </a:cxn>
                  <a:cxn ang="0">
                    <a:pos x="120363" y="81165"/>
                  </a:cxn>
                  <a:cxn ang="0">
                    <a:pos x="120363" y="81165"/>
                  </a:cxn>
                  <a:cxn ang="0">
                    <a:pos x="123162" y="81165"/>
                  </a:cxn>
                  <a:cxn ang="0">
                    <a:pos x="134358" y="89561"/>
                  </a:cxn>
                  <a:cxn ang="0">
                    <a:pos x="137157" y="92360"/>
                  </a:cxn>
                  <a:cxn ang="0">
                    <a:pos x="137157" y="92360"/>
                  </a:cxn>
                  <a:cxn ang="0">
                    <a:pos x="137157" y="92360"/>
                  </a:cxn>
                  <a:cxn ang="0">
                    <a:pos x="139956" y="95159"/>
                  </a:cxn>
                  <a:cxn ang="0">
                    <a:pos x="139956" y="95159"/>
                  </a:cxn>
                  <a:cxn ang="0">
                    <a:pos x="142756" y="95159"/>
                  </a:cxn>
                  <a:cxn ang="0">
                    <a:pos x="142756" y="95159"/>
                  </a:cxn>
                  <a:cxn ang="0">
                    <a:pos x="145555" y="97958"/>
                  </a:cxn>
                  <a:cxn ang="0">
                    <a:pos x="145555" y="97958"/>
                  </a:cxn>
                  <a:cxn ang="0">
                    <a:pos x="148354" y="97958"/>
                  </a:cxn>
                  <a:cxn ang="0">
                    <a:pos x="148354" y="100757"/>
                  </a:cxn>
                  <a:cxn ang="0">
                    <a:pos x="148354" y="100757"/>
                  </a:cxn>
                  <a:cxn ang="0">
                    <a:pos x="137157" y="218306"/>
                  </a:cxn>
                  <a:cxn ang="0">
                    <a:pos x="22393" y="251891"/>
                  </a:cxn>
                  <a:cxn ang="0">
                    <a:pos x="97969" y="176324"/>
                  </a:cxn>
                  <a:cxn ang="0">
                    <a:pos x="53183" y="145537"/>
                  </a:cxn>
                  <a:cxn ang="0">
                    <a:pos x="8397" y="243495"/>
                  </a:cxn>
                  <a:cxn ang="0">
                    <a:pos x="207135" y="257489"/>
                  </a:cxn>
                  <a:cxn ang="0">
                    <a:pos x="151153" y="229501"/>
                  </a:cxn>
                  <a:cxn ang="0">
                    <a:pos x="193140" y="117549"/>
                  </a:cxn>
                  <a:cxn ang="0">
                    <a:pos x="97969" y="0"/>
                  </a:cxn>
                  <a:cxn ang="0">
                    <a:pos x="193140" y="117549"/>
                  </a:cxn>
                </a:cxnLst>
                <a:rect l="txL" t="txT" r="txR" b="txB"/>
                <a:pathLst>
                  <a:path w="78" h="92">
                    <a:moveTo>
                      <a:pt x="3" y="87"/>
                    </a:moveTo>
                    <a:cubicBezTo>
                      <a:pt x="2" y="86"/>
                      <a:pt x="1" y="85"/>
                      <a:pt x="0" y="84"/>
                    </a:cubicBezTo>
                    <a:cubicBezTo>
                      <a:pt x="0" y="71"/>
                      <a:pt x="0" y="58"/>
                      <a:pt x="1" y="44"/>
                    </a:cubicBezTo>
                    <a:cubicBezTo>
                      <a:pt x="12" y="40"/>
                      <a:pt x="22" y="31"/>
                      <a:pt x="30" y="19"/>
                    </a:cubicBezTo>
                    <a:cubicBezTo>
                      <a:pt x="38" y="25"/>
                      <a:pt x="38" y="25"/>
                      <a:pt x="38" y="25"/>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0" y="26"/>
                    </a:cubicBezTo>
                    <a:cubicBezTo>
                      <a:pt x="40" y="26"/>
                      <a:pt x="40" y="26"/>
                      <a:pt x="40" y="26"/>
                    </a:cubicBezTo>
                    <a:cubicBezTo>
                      <a:pt x="40" y="27"/>
                      <a:pt x="40" y="27"/>
                      <a:pt x="40" y="27"/>
                    </a:cubicBezTo>
                    <a:cubicBezTo>
                      <a:pt x="40" y="27"/>
                      <a:pt x="40" y="27"/>
                      <a:pt x="40" y="27"/>
                    </a:cubicBezTo>
                    <a:cubicBezTo>
                      <a:pt x="41" y="27"/>
                      <a:pt x="41" y="27"/>
                      <a:pt x="41" y="27"/>
                    </a:cubicBezTo>
                    <a:cubicBezTo>
                      <a:pt x="41" y="27"/>
                      <a:pt x="41" y="27"/>
                      <a:pt x="41" y="27"/>
                    </a:cubicBezTo>
                    <a:cubicBezTo>
                      <a:pt x="41" y="27"/>
                      <a:pt x="41" y="27"/>
                      <a:pt x="41" y="27"/>
                    </a:cubicBezTo>
                    <a:cubicBezTo>
                      <a:pt x="41" y="27"/>
                      <a:pt x="41" y="27"/>
                      <a:pt x="41" y="27"/>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3" y="28"/>
                      <a:pt x="43" y="28"/>
                      <a:pt x="43" y="28"/>
                    </a:cubicBezTo>
                    <a:cubicBezTo>
                      <a:pt x="43" y="28"/>
                      <a:pt x="43" y="28"/>
                      <a:pt x="43" y="28"/>
                    </a:cubicBezTo>
                    <a:cubicBezTo>
                      <a:pt x="43" y="29"/>
                      <a:pt x="43" y="29"/>
                      <a:pt x="43" y="29"/>
                    </a:cubicBezTo>
                    <a:cubicBezTo>
                      <a:pt x="43" y="29"/>
                      <a:pt x="43" y="29"/>
                      <a:pt x="43" y="29"/>
                    </a:cubicBezTo>
                    <a:cubicBezTo>
                      <a:pt x="43" y="29"/>
                      <a:pt x="43" y="29"/>
                      <a:pt x="43" y="29"/>
                    </a:cubicBezTo>
                    <a:cubicBezTo>
                      <a:pt x="44" y="29"/>
                      <a:pt x="44" y="29"/>
                      <a:pt x="44" y="29"/>
                    </a:cubicBezTo>
                    <a:cubicBezTo>
                      <a:pt x="44" y="29"/>
                      <a:pt x="44" y="29"/>
                      <a:pt x="44" y="29"/>
                    </a:cubicBezTo>
                    <a:cubicBezTo>
                      <a:pt x="44" y="29"/>
                      <a:pt x="44" y="29"/>
                      <a:pt x="44" y="29"/>
                    </a:cubicBezTo>
                    <a:cubicBezTo>
                      <a:pt x="48" y="32"/>
                      <a:pt x="48" y="32"/>
                      <a:pt x="48" y="32"/>
                    </a:cubicBezTo>
                    <a:cubicBezTo>
                      <a:pt x="48" y="32"/>
                      <a:pt x="48" y="32"/>
                      <a:pt x="48" y="32"/>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3"/>
                    </a:cubicBezTo>
                    <a:cubicBezTo>
                      <a:pt x="50" y="34"/>
                      <a:pt x="50" y="34"/>
                      <a:pt x="50" y="34"/>
                    </a:cubicBezTo>
                    <a:cubicBezTo>
                      <a:pt x="50" y="34"/>
                      <a:pt x="50" y="34"/>
                      <a:pt x="50" y="34"/>
                    </a:cubicBezTo>
                    <a:cubicBezTo>
                      <a:pt x="50" y="34"/>
                      <a:pt x="50" y="34"/>
                      <a:pt x="50" y="34"/>
                    </a:cubicBezTo>
                    <a:cubicBezTo>
                      <a:pt x="51" y="34"/>
                      <a:pt x="51" y="34"/>
                      <a:pt x="51" y="34"/>
                    </a:cubicBezTo>
                    <a:cubicBezTo>
                      <a:pt x="51" y="34"/>
                      <a:pt x="51" y="34"/>
                      <a:pt x="51" y="34"/>
                    </a:cubicBezTo>
                    <a:cubicBezTo>
                      <a:pt x="51" y="34"/>
                      <a:pt x="51" y="34"/>
                      <a:pt x="51" y="34"/>
                    </a:cubicBezTo>
                    <a:cubicBezTo>
                      <a:pt x="51" y="34"/>
                      <a:pt x="51" y="34"/>
                      <a:pt x="51" y="34"/>
                    </a:cubicBezTo>
                    <a:cubicBezTo>
                      <a:pt x="51" y="35"/>
                      <a:pt x="51" y="35"/>
                      <a:pt x="51" y="35"/>
                    </a:cubicBezTo>
                    <a:cubicBezTo>
                      <a:pt x="52" y="35"/>
                      <a:pt x="52" y="35"/>
                      <a:pt x="52" y="35"/>
                    </a:cubicBezTo>
                    <a:cubicBezTo>
                      <a:pt x="52" y="35"/>
                      <a:pt x="52" y="35"/>
                      <a:pt x="52" y="35"/>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62" y="42"/>
                      <a:pt x="62" y="42"/>
                      <a:pt x="62" y="42"/>
                    </a:cubicBezTo>
                    <a:cubicBezTo>
                      <a:pt x="54" y="54"/>
                      <a:pt x="49" y="66"/>
                      <a:pt x="49" y="78"/>
                    </a:cubicBezTo>
                    <a:cubicBezTo>
                      <a:pt x="36" y="83"/>
                      <a:pt x="24" y="87"/>
                      <a:pt x="11" y="92"/>
                    </a:cubicBezTo>
                    <a:cubicBezTo>
                      <a:pt x="10" y="91"/>
                      <a:pt x="9" y="91"/>
                      <a:pt x="8" y="90"/>
                    </a:cubicBezTo>
                    <a:cubicBezTo>
                      <a:pt x="24" y="67"/>
                      <a:pt x="24" y="67"/>
                      <a:pt x="24" y="67"/>
                    </a:cubicBezTo>
                    <a:cubicBezTo>
                      <a:pt x="28" y="68"/>
                      <a:pt x="32" y="67"/>
                      <a:pt x="35" y="63"/>
                    </a:cubicBezTo>
                    <a:cubicBezTo>
                      <a:pt x="38" y="59"/>
                      <a:pt x="37" y="53"/>
                      <a:pt x="33" y="50"/>
                    </a:cubicBezTo>
                    <a:cubicBezTo>
                      <a:pt x="28" y="47"/>
                      <a:pt x="22" y="48"/>
                      <a:pt x="19" y="52"/>
                    </a:cubicBezTo>
                    <a:cubicBezTo>
                      <a:pt x="16" y="56"/>
                      <a:pt x="17" y="61"/>
                      <a:pt x="20" y="64"/>
                    </a:cubicBezTo>
                    <a:cubicBezTo>
                      <a:pt x="3" y="87"/>
                      <a:pt x="3" y="87"/>
                      <a:pt x="3" y="87"/>
                    </a:cubicBezTo>
                    <a:close/>
                    <a:moveTo>
                      <a:pt x="27" y="92"/>
                    </a:moveTo>
                    <a:cubicBezTo>
                      <a:pt x="74" y="92"/>
                      <a:pt x="74" y="92"/>
                      <a:pt x="74" y="92"/>
                    </a:cubicBezTo>
                    <a:cubicBezTo>
                      <a:pt x="74" y="82"/>
                      <a:pt x="74" y="82"/>
                      <a:pt x="74" y="82"/>
                    </a:cubicBezTo>
                    <a:cubicBezTo>
                      <a:pt x="54" y="82"/>
                      <a:pt x="54" y="82"/>
                      <a:pt x="54" y="82"/>
                    </a:cubicBezTo>
                    <a:cubicBezTo>
                      <a:pt x="27" y="92"/>
                      <a:pt x="27" y="92"/>
                      <a:pt x="27" y="92"/>
                    </a:cubicBezTo>
                    <a:close/>
                    <a:moveTo>
                      <a:pt x="69" y="42"/>
                    </a:moveTo>
                    <a:cubicBezTo>
                      <a:pt x="78" y="30"/>
                      <a:pt x="78" y="30"/>
                      <a:pt x="78" y="30"/>
                    </a:cubicBezTo>
                    <a:cubicBezTo>
                      <a:pt x="35" y="0"/>
                      <a:pt x="35" y="0"/>
                      <a:pt x="35" y="0"/>
                    </a:cubicBezTo>
                    <a:cubicBezTo>
                      <a:pt x="26" y="11"/>
                      <a:pt x="26" y="11"/>
                      <a:pt x="26" y="11"/>
                    </a:cubicBezTo>
                    <a:lnTo>
                      <a:pt x="69" y="42"/>
                    </a:lnTo>
                    <a:close/>
                  </a:path>
                </a:pathLst>
              </a:custGeom>
              <a:solidFill>
                <a:schemeClr val="bg1"/>
              </a:solidFill>
              <a:ln w="28575">
                <a:noFill/>
              </a:ln>
            </p:spPr>
            <p:txBody>
              <a:bodyPr/>
              <a:lstStyle/>
              <a:p>
                <a:endParaRPr lang="zh-CN" altLang="en-US"/>
              </a:p>
            </p:txBody>
          </p:sp>
          <p:sp>
            <p:nvSpPr>
              <p:cNvPr id="28" name="文本框 27"/>
              <p:cNvSpPr txBox="1"/>
              <p:nvPr/>
            </p:nvSpPr>
            <p:spPr>
              <a:xfrm flipH="1">
                <a:off x="8780" y="3136"/>
                <a:ext cx="1720" cy="729"/>
              </a:xfrm>
              <a:prstGeom prst="roundRect">
                <a:avLst/>
              </a:prstGeom>
              <a:noFill/>
              <a:ln w="9525">
                <a:noFill/>
              </a:ln>
              <a:effectLst>
                <a:outerShdw sx="999" sy="999" algn="ctr" rotWithShape="0">
                  <a:srgbClr val="000000"/>
                </a:outerShdw>
              </a:effectLst>
            </p:spPr>
            <p:txBody>
              <a:bodyPr wrap="square" anchor="t">
                <a:spAutoFit/>
              </a:bodyPr>
              <a:lstStyle/>
              <a:p>
                <a:pPr lvl="0"/>
                <a:r>
                  <a:rPr lang="en-US" altLang="zh-CN" sz="2000" dirty="0">
                    <a:solidFill>
                      <a:schemeClr val="bg1"/>
                    </a:solidFill>
                    <a:effectLst/>
                    <a:latin typeface="微软雅黑" panose="020B0503020204020204" charset="-122"/>
                    <a:ea typeface="微软雅黑" panose="020B0503020204020204" charset="-122"/>
                    <a:sym typeface="Arial" panose="020B0604020202020204" pitchFamily="34" charset="0"/>
                  </a:rPr>
                  <a:t>DWBH</a:t>
                </a:r>
                <a:r>
                  <a:rPr lang="zh-CN" altLang="en-US" sz="2000" dirty="0">
                    <a:solidFill>
                      <a:schemeClr val="bg1"/>
                    </a:solidFill>
                    <a:effectLst/>
                    <a:latin typeface="微软雅黑" panose="020B0503020204020204" charset="-122"/>
                    <a:ea typeface="微软雅黑" panose="020B0503020204020204" charset="-122"/>
                    <a:sym typeface="Arial" panose="020B0604020202020204" pitchFamily="34" charset="0"/>
                  </a:rPr>
                  <a:t> </a:t>
                </a:r>
              </a:p>
            </p:txBody>
          </p:sp>
        </p:grpSp>
      </p:grpSp>
      <p:grpSp>
        <p:nvGrpSpPr>
          <p:cNvPr id="18" name="组合 17"/>
          <p:cNvGrpSpPr/>
          <p:nvPr/>
        </p:nvGrpSpPr>
        <p:grpSpPr>
          <a:xfrm>
            <a:off x="9039225" y="1581785"/>
            <a:ext cx="2703830" cy="4156075"/>
            <a:chOff x="11539" y="2491"/>
            <a:chExt cx="4258" cy="6545"/>
          </a:xfrm>
        </p:grpSpPr>
        <p:sp>
          <p:nvSpPr>
            <p:cNvPr id="16" name="矩形 15"/>
            <p:cNvSpPr/>
            <p:nvPr/>
          </p:nvSpPr>
          <p:spPr>
            <a:xfrm>
              <a:off x="11864" y="2491"/>
              <a:ext cx="3076" cy="6545"/>
            </a:xfrm>
            <a:prstGeom prst="rect">
              <a:avLst/>
            </a:prstGeom>
            <a:noFill/>
            <a:ln>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2"/>
            <p:cNvSpPr txBox="1"/>
            <p:nvPr/>
          </p:nvSpPr>
          <p:spPr>
            <a:xfrm flipH="1">
              <a:off x="11792" y="4330"/>
              <a:ext cx="4005" cy="3199"/>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Kern-Liebers（冲压件）</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Haering（电喷系统）</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Ebner（工业锅炉）</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Mubea（蝶形弹簧）</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AZ（阀门）</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Trumpf （激光加工）</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Feintool（模具）</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Wirtgen（路桥设备）</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a:p>
              <a:pPr lvl="0"/>
              <a:r>
                <a:rPr lang="zh-CN" altLang="en-US" sz="1400" dirty="0" smtClean="0">
                  <a:solidFill>
                    <a:srgbClr val="404040"/>
                  </a:solidFill>
                  <a:latin typeface="微软雅黑" panose="020B0503020204020204" charset="-122"/>
                  <a:ea typeface="微软雅黑" panose="020B0503020204020204" charset="-122"/>
                  <a:sym typeface="宋体" panose="02010600030101010101" pitchFamily="2" charset="-122"/>
                </a:rPr>
                <a:t>BOS（汽车零部件）</a:t>
              </a:r>
              <a:endParaRPr lang="en-US" altLang="zh-CN" sz="1400" dirty="0" smtClean="0">
                <a:solidFill>
                  <a:srgbClr val="404040"/>
                </a:solidFill>
                <a:latin typeface="微软雅黑" panose="020B0503020204020204" charset="-122"/>
                <a:ea typeface="微软雅黑" panose="020B0503020204020204" charset="-122"/>
                <a:sym typeface="宋体" panose="02010600030101010101" pitchFamily="2" charset="-122"/>
              </a:endParaRPr>
            </a:p>
          </p:txBody>
        </p:sp>
        <p:sp>
          <p:nvSpPr>
            <p:cNvPr id="23" name="矩形 22"/>
            <p:cNvSpPr/>
            <p:nvPr/>
          </p:nvSpPr>
          <p:spPr>
            <a:xfrm>
              <a:off x="11539" y="2938"/>
              <a:ext cx="2942" cy="1205"/>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雨伞"/>
            <p:cNvSpPr/>
            <p:nvPr/>
          </p:nvSpPr>
          <p:spPr>
            <a:xfrm>
              <a:off x="11668" y="3053"/>
              <a:ext cx="850" cy="850"/>
            </a:xfrm>
            <a:custGeom>
              <a:avLst/>
              <a:gdLst>
                <a:gd name="connsiteX0" fmla="*/ 10295531 w 10295617"/>
                <a:gd name="connsiteY0" fmla="*/ 6044312 h 10760938"/>
                <a:gd name="connsiteX1" fmla="*/ 10295617 w 10295617"/>
                <a:gd name="connsiteY1" fmla="*/ 6046023 h 10760938"/>
                <a:gd name="connsiteX2" fmla="*/ 10295311 w 10295617"/>
                <a:gd name="connsiteY2" fmla="*/ 6046023 h 10760938"/>
                <a:gd name="connsiteX3" fmla="*/ 86 w 10295617"/>
                <a:gd name="connsiteY3" fmla="*/ 6044312 h 10760938"/>
                <a:gd name="connsiteX4" fmla="*/ 306 w 10295617"/>
                <a:gd name="connsiteY4" fmla="*/ 6046023 h 10760938"/>
                <a:gd name="connsiteX5" fmla="*/ 0 w 10295617"/>
                <a:gd name="connsiteY5" fmla="*/ 6046023 h 10760938"/>
                <a:gd name="connsiteX6" fmla="*/ 5147809 w 10295617"/>
                <a:gd name="connsiteY6" fmla="*/ 0 h 10760938"/>
                <a:gd name="connsiteX7" fmla="*/ 5325006 w 10295617"/>
                <a:gd name="connsiteY7" fmla="*/ 177197 h 10760938"/>
                <a:gd name="connsiteX8" fmla="*/ 5325006 w 10295617"/>
                <a:gd name="connsiteY8" fmla="*/ 837837 h 10760938"/>
                <a:gd name="connsiteX9" fmla="*/ 5396256 w 10295617"/>
                <a:gd name="connsiteY9" fmla="*/ 839547 h 10760938"/>
                <a:gd name="connsiteX10" fmla="*/ 10269039 w 10295617"/>
                <a:gd name="connsiteY10" fmla="*/ 5513084 h 10760938"/>
                <a:gd name="connsiteX11" fmla="*/ 10295425 w 10295617"/>
                <a:gd name="connsiteY11" fmla="*/ 6042158 h 10760938"/>
                <a:gd name="connsiteX12" fmla="*/ 10260748 w 10295617"/>
                <a:gd name="connsiteY12" fmla="*/ 5773580 h 10760938"/>
                <a:gd name="connsiteX13" fmla="*/ 8579250 w 10295617"/>
                <a:gd name="connsiteY13" fmla="*/ 4703575 h 10760938"/>
                <a:gd name="connsiteX14" fmla="*/ 6897754 w 10295617"/>
                <a:gd name="connsiteY14" fmla="*/ 5773580 h 10760938"/>
                <a:gd name="connsiteX15" fmla="*/ 6863530 w 10295617"/>
                <a:gd name="connsiteY15" fmla="*/ 6038646 h 10760938"/>
                <a:gd name="connsiteX16" fmla="*/ 6829306 w 10295617"/>
                <a:gd name="connsiteY16" fmla="*/ 5773580 h 10760938"/>
                <a:gd name="connsiteX17" fmla="*/ 5451635 w 10295617"/>
                <a:gd name="connsiteY17" fmla="*/ 4724506 h 10760938"/>
                <a:gd name="connsiteX18" fmla="*/ 5325006 w 10295617"/>
                <a:gd name="connsiteY18" fmla="*/ 4711318 h 10760938"/>
                <a:gd name="connsiteX19" fmla="*/ 5325006 w 10295617"/>
                <a:gd name="connsiteY19" fmla="*/ 9805674 h 10760938"/>
                <a:gd name="connsiteX20" fmla="*/ 5325006 w 10295617"/>
                <a:gd name="connsiteY20" fmla="*/ 9821152 h 10760938"/>
                <a:gd name="connsiteX21" fmla="*/ 5323964 w 10295617"/>
                <a:gd name="connsiteY21" fmla="*/ 9821152 h 10760938"/>
                <a:gd name="connsiteX22" fmla="*/ 5316404 w 10295617"/>
                <a:gd name="connsiteY22" fmla="*/ 9933477 h 10760938"/>
                <a:gd name="connsiteX23" fmla="*/ 4838721 w 10295617"/>
                <a:gd name="connsiteY23" fmla="*/ 10637788 h 10760938"/>
                <a:gd name="connsiteX24" fmla="*/ 3875045 w 10295617"/>
                <a:gd name="connsiteY24" fmla="*/ 10623063 h 10760938"/>
                <a:gd name="connsiteX25" fmla="*/ 3414410 w 10295617"/>
                <a:gd name="connsiteY25" fmla="*/ 9776480 h 10760938"/>
                <a:gd name="connsiteX26" fmla="*/ 3769699 w 10295617"/>
                <a:gd name="connsiteY26" fmla="*/ 9787246 h 10760938"/>
                <a:gd name="connsiteX27" fmla="*/ 4058978 w 10295617"/>
                <a:gd name="connsiteY27" fmla="*/ 10318901 h 10760938"/>
                <a:gd name="connsiteX28" fmla="*/ 4664167 w 10295617"/>
                <a:gd name="connsiteY28" fmla="*/ 10328148 h 10760938"/>
                <a:gd name="connsiteX29" fmla="*/ 4969554 w 10295617"/>
                <a:gd name="connsiteY29" fmla="*/ 9805580 h 10760938"/>
                <a:gd name="connsiteX30" fmla="*/ 4970612 w 10295617"/>
                <a:gd name="connsiteY30" fmla="*/ 9805580 h 10760938"/>
                <a:gd name="connsiteX31" fmla="*/ 4970612 w 10295617"/>
                <a:gd name="connsiteY31" fmla="*/ 4711318 h 10760938"/>
                <a:gd name="connsiteX32" fmla="*/ 4843983 w 10295617"/>
                <a:gd name="connsiteY32" fmla="*/ 4724506 h 10760938"/>
                <a:gd name="connsiteX33" fmla="*/ 3466313 w 10295617"/>
                <a:gd name="connsiteY33" fmla="*/ 5773580 h 10760938"/>
                <a:gd name="connsiteX34" fmla="*/ 3432089 w 10295617"/>
                <a:gd name="connsiteY34" fmla="*/ 6038646 h 10760938"/>
                <a:gd name="connsiteX35" fmla="*/ 3397865 w 10295617"/>
                <a:gd name="connsiteY35" fmla="*/ 5773580 h 10760938"/>
                <a:gd name="connsiteX36" fmla="*/ 1716367 w 10295617"/>
                <a:gd name="connsiteY36" fmla="*/ 4703575 h 10760938"/>
                <a:gd name="connsiteX37" fmla="*/ 34871 w 10295617"/>
                <a:gd name="connsiteY37" fmla="*/ 5773580 h 10760938"/>
                <a:gd name="connsiteX38" fmla="*/ 194 w 10295617"/>
                <a:gd name="connsiteY38" fmla="*/ 6042158 h 10760938"/>
                <a:gd name="connsiteX39" fmla="*/ 26578 w 10295617"/>
                <a:gd name="connsiteY39" fmla="*/ 5513084 h 10760938"/>
                <a:gd name="connsiteX40" fmla="*/ 4899361 w 10295617"/>
                <a:gd name="connsiteY40" fmla="*/ 839547 h 10760938"/>
                <a:gd name="connsiteX41" fmla="*/ 4970612 w 10295617"/>
                <a:gd name="connsiteY41" fmla="*/ 837837 h 10760938"/>
                <a:gd name="connsiteX42" fmla="*/ 4970612 w 10295617"/>
                <a:gd name="connsiteY42" fmla="*/ 177197 h 10760938"/>
                <a:gd name="connsiteX43" fmla="*/ 5147809 w 10295617"/>
                <a:gd name="connsiteY43" fmla="*/ 0 h 1076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295617" h="10760938">
                  <a:moveTo>
                    <a:pt x="10295531" y="6044312"/>
                  </a:moveTo>
                  <a:lnTo>
                    <a:pt x="10295617" y="6046023"/>
                  </a:lnTo>
                  <a:lnTo>
                    <a:pt x="10295311" y="6046023"/>
                  </a:lnTo>
                  <a:close/>
                  <a:moveTo>
                    <a:pt x="86" y="6044312"/>
                  </a:moveTo>
                  <a:lnTo>
                    <a:pt x="306" y="6046023"/>
                  </a:lnTo>
                  <a:lnTo>
                    <a:pt x="0" y="6046023"/>
                  </a:lnTo>
                  <a:close/>
                  <a:moveTo>
                    <a:pt x="5147809" y="0"/>
                  </a:moveTo>
                  <a:cubicBezTo>
                    <a:pt x="5245672" y="0"/>
                    <a:pt x="5325006" y="79334"/>
                    <a:pt x="5325006" y="177197"/>
                  </a:cubicBezTo>
                  <a:lnTo>
                    <a:pt x="5325006" y="837837"/>
                  </a:lnTo>
                  <a:lnTo>
                    <a:pt x="5396256" y="839547"/>
                  </a:lnTo>
                  <a:cubicBezTo>
                    <a:pt x="7948306" y="962340"/>
                    <a:pt x="10013658" y="2966815"/>
                    <a:pt x="10269039" y="5513084"/>
                  </a:cubicBezTo>
                  <a:lnTo>
                    <a:pt x="10295425" y="6042158"/>
                  </a:lnTo>
                  <a:lnTo>
                    <a:pt x="10260748" y="5773580"/>
                  </a:lnTo>
                  <a:cubicBezTo>
                    <a:pt x="10100703" y="5162929"/>
                    <a:pt x="9408684" y="4703575"/>
                    <a:pt x="8579250" y="4703575"/>
                  </a:cubicBezTo>
                  <a:cubicBezTo>
                    <a:pt x="7749818" y="4703575"/>
                    <a:pt x="7057798" y="5162929"/>
                    <a:pt x="6897754" y="5773580"/>
                  </a:cubicBezTo>
                  <a:lnTo>
                    <a:pt x="6863530" y="6038646"/>
                  </a:lnTo>
                  <a:lnTo>
                    <a:pt x="6829306" y="5773580"/>
                  </a:lnTo>
                  <a:cubicBezTo>
                    <a:pt x="6689267" y="5239260"/>
                    <a:pt x="6141936" y="4820778"/>
                    <a:pt x="5451635" y="4724506"/>
                  </a:cubicBezTo>
                  <a:lnTo>
                    <a:pt x="5325006" y="4711318"/>
                  </a:lnTo>
                  <a:lnTo>
                    <a:pt x="5325006" y="9805674"/>
                  </a:lnTo>
                  <a:lnTo>
                    <a:pt x="5325006" y="9821152"/>
                  </a:lnTo>
                  <a:lnTo>
                    <a:pt x="5323964" y="9821152"/>
                  </a:lnTo>
                  <a:lnTo>
                    <a:pt x="5316404" y="9933477"/>
                  </a:lnTo>
                  <a:cubicBezTo>
                    <a:pt x="5276666" y="10227644"/>
                    <a:pt x="5101532" y="10489633"/>
                    <a:pt x="4838721" y="10637788"/>
                  </a:cubicBezTo>
                  <a:cubicBezTo>
                    <a:pt x="4538366" y="10807108"/>
                    <a:pt x="4170086" y="10801480"/>
                    <a:pt x="3875045" y="10623063"/>
                  </a:cubicBezTo>
                  <a:cubicBezTo>
                    <a:pt x="3580003" y="10444646"/>
                    <a:pt x="3403967" y="10121115"/>
                    <a:pt x="3414410" y="9776480"/>
                  </a:cubicBezTo>
                  <a:lnTo>
                    <a:pt x="3769699" y="9787246"/>
                  </a:lnTo>
                  <a:cubicBezTo>
                    <a:pt x="3763141" y="10003677"/>
                    <a:pt x="3873692" y="10206855"/>
                    <a:pt x="4058978" y="10318901"/>
                  </a:cubicBezTo>
                  <a:cubicBezTo>
                    <a:pt x="4244264" y="10430947"/>
                    <a:pt x="4475544" y="10434481"/>
                    <a:pt x="4664167" y="10328148"/>
                  </a:cubicBezTo>
                  <a:cubicBezTo>
                    <a:pt x="4852790" y="10221815"/>
                    <a:pt x="4969497" y="10022110"/>
                    <a:pt x="4969554" y="9805580"/>
                  </a:cubicBezTo>
                  <a:lnTo>
                    <a:pt x="4970612" y="9805580"/>
                  </a:lnTo>
                  <a:lnTo>
                    <a:pt x="4970612" y="4711318"/>
                  </a:lnTo>
                  <a:lnTo>
                    <a:pt x="4843983" y="4724506"/>
                  </a:lnTo>
                  <a:cubicBezTo>
                    <a:pt x="4153684" y="4820778"/>
                    <a:pt x="3606351" y="5239260"/>
                    <a:pt x="3466313" y="5773580"/>
                  </a:cubicBezTo>
                  <a:lnTo>
                    <a:pt x="3432089" y="6038646"/>
                  </a:lnTo>
                  <a:lnTo>
                    <a:pt x="3397865" y="5773580"/>
                  </a:lnTo>
                  <a:cubicBezTo>
                    <a:pt x="3237820" y="5162929"/>
                    <a:pt x="2545801" y="4703575"/>
                    <a:pt x="1716367" y="4703575"/>
                  </a:cubicBezTo>
                  <a:cubicBezTo>
                    <a:pt x="886935" y="4703575"/>
                    <a:pt x="194916" y="5162929"/>
                    <a:pt x="34871" y="5773580"/>
                  </a:cubicBezTo>
                  <a:lnTo>
                    <a:pt x="194" y="6042158"/>
                  </a:lnTo>
                  <a:lnTo>
                    <a:pt x="26578" y="5513084"/>
                  </a:lnTo>
                  <a:cubicBezTo>
                    <a:pt x="281959" y="2966815"/>
                    <a:pt x="2347313" y="962340"/>
                    <a:pt x="4899361" y="839547"/>
                  </a:cubicBezTo>
                  <a:lnTo>
                    <a:pt x="4970612" y="837837"/>
                  </a:lnTo>
                  <a:lnTo>
                    <a:pt x="4970612" y="177197"/>
                  </a:lnTo>
                  <a:cubicBezTo>
                    <a:pt x="4970612" y="79334"/>
                    <a:pt x="5049946" y="0"/>
                    <a:pt x="5147809"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45720"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grpSp>
      <p:pic>
        <p:nvPicPr>
          <p:cNvPr id="32" name="图片 31" descr="QQ图片20170416233207"/>
          <p:cNvPicPr>
            <a:picLocks noChangeAspect="1"/>
          </p:cNvPicPr>
          <p:nvPr/>
        </p:nvPicPr>
        <p:blipFill>
          <a:blip r:embed="rId2"/>
          <a:stretch>
            <a:fillRect/>
          </a:stretch>
        </p:blipFill>
        <p:spPr>
          <a:xfrm>
            <a:off x="4155440" y="405130"/>
            <a:ext cx="813435" cy="805180"/>
          </a:xfrm>
          <a:prstGeom prst="rect">
            <a:avLst/>
          </a:prstGeom>
        </p:spPr>
      </p:pic>
      <p:pic>
        <p:nvPicPr>
          <p:cNvPr id="33" name="图片 32"/>
          <p:cNvPicPr>
            <a:picLocks noChangeAspect="1"/>
          </p:cNvPicPr>
          <p:nvPr/>
        </p:nvPicPr>
        <p:blipFill>
          <a:blip r:embed="rId3"/>
          <a:stretch>
            <a:fillRect/>
          </a:stretch>
        </p:blipFill>
        <p:spPr>
          <a:xfrm>
            <a:off x="1480820" y="450850"/>
            <a:ext cx="944880" cy="664210"/>
          </a:xfrm>
          <a:prstGeom prst="rect">
            <a:avLst/>
          </a:prstGeom>
        </p:spPr>
      </p:pic>
      <p:pic>
        <p:nvPicPr>
          <p:cNvPr id="34" name="图片 33" descr="QQ图片20170416235640"/>
          <p:cNvPicPr>
            <a:picLocks noChangeAspect="1"/>
          </p:cNvPicPr>
          <p:nvPr/>
        </p:nvPicPr>
        <p:blipFill>
          <a:blip r:embed="rId4"/>
          <a:stretch>
            <a:fillRect/>
          </a:stretch>
        </p:blipFill>
        <p:spPr>
          <a:xfrm>
            <a:off x="6933247" y="480377"/>
            <a:ext cx="870585" cy="813435"/>
          </a:xfrm>
          <a:prstGeom prst="rect">
            <a:avLst/>
          </a:prstGeom>
        </p:spPr>
      </p:pic>
      <p:pic>
        <p:nvPicPr>
          <p:cNvPr id="35" name="图片 34" descr="5@AL1$FKX1{KXF@[0_(6CZ8"/>
          <p:cNvPicPr>
            <a:picLocks noChangeAspect="1"/>
          </p:cNvPicPr>
          <p:nvPr/>
        </p:nvPicPr>
        <p:blipFill>
          <a:blip r:embed="rId5"/>
          <a:stretch>
            <a:fillRect/>
          </a:stretch>
        </p:blipFill>
        <p:spPr>
          <a:xfrm>
            <a:off x="9782810" y="493712"/>
            <a:ext cx="739775" cy="754380"/>
          </a:xfrm>
          <a:prstGeom prst="rect">
            <a:avLst/>
          </a:prstGeom>
        </p:spPr>
      </p:pic>
      <p:sp>
        <p:nvSpPr>
          <p:cNvPr id="3" name="文本框 2"/>
          <p:cNvSpPr txBox="1"/>
          <p:nvPr/>
        </p:nvSpPr>
        <p:spPr>
          <a:xfrm>
            <a:off x="1300657" y="1866883"/>
            <a:ext cx="2081814" cy="830997"/>
          </a:xfrm>
          <a:prstGeom prst="rect">
            <a:avLst/>
          </a:prstGeom>
          <a:noFill/>
        </p:spPr>
        <p:txBody>
          <a:bodyPr wrap="square" rtlCol="0">
            <a:spAutoFit/>
          </a:bodyPr>
          <a:lstStyle/>
          <a:p>
            <a:r>
              <a:rPr lang="en-US" altLang="zh-CN" sz="1200" dirty="0">
                <a:solidFill>
                  <a:schemeClr val="bg1"/>
                </a:solidFill>
              </a:rPr>
              <a:t>The People's </a:t>
            </a:r>
            <a:endParaRPr lang="en-US" altLang="zh-CN" sz="1200" dirty="0" smtClean="0">
              <a:solidFill>
                <a:schemeClr val="bg1"/>
              </a:solidFill>
            </a:endParaRPr>
          </a:p>
          <a:p>
            <a:r>
              <a:rPr lang="en-US" altLang="zh-CN" sz="1200" dirty="0" smtClean="0">
                <a:solidFill>
                  <a:schemeClr val="bg1"/>
                </a:solidFill>
              </a:rPr>
              <a:t>Government</a:t>
            </a:r>
          </a:p>
          <a:p>
            <a:r>
              <a:rPr lang="en-US" altLang="zh-CN" sz="1200" dirty="0" smtClean="0">
                <a:solidFill>
                  <a:schemeClr val="bg1"/>
                </a:solidFill>
              </a:rPr>
              <a:t>of </a:t>
            </a:r>
            <a:r>
              <a:rPr lang="en-US" altLang="zh-CN" sz="1200" dirty="0" err="1" smtClean="0">
                <a:solidFill>
                  <a:schemeClr val="bg1"/>
                </a:solidFill>
              </a:rPr>
              <a:t>Taicang</a:t>
            </a:r>
            <a:r>
              <a:rPr lang="en-US" altLang="zh-CN" sz="1200" dirty="0" smtClean="0">
                <a:solidFill>
                  <a:schemeClr val="bg1"/>
                </a:solidFill>
              </a:rPr>
              <a:t> City, </a:t>
            </a:r>
          </a:p>
          <a:p>
            <a:r>
              <a:rPr lang="en-US" altLang="zh-CN" sz="1200" dirty="0" smtClean="0">
                <a:solidFill>
                  <a:schemeClr val="bg1"/>
                </a:solidFill>
              </a:rPr>
              <a:t>Jiangsu Province</a:t>
            </a:r>
            <a:endParaRPr lang="zh-CN" altLang="zh-CN" sz="1200" dirty="0">
              <a:solidFill>
                <a:schemeClr val="bg1"/>
              </a:solidFill>
            </a:endParaRPr>
          </a:p>
        </p:txBody>
      </p:sp>
      <p:sp>
        <p:nvSpPr>
          <p:cNvPr id="36" name="文本框 35"/>
          <p:cNvSpPr txBox="1"/>
          <p:nvPr/>
        </p:nvSpPr>
        <p:spPr>
          <a:xfrm>
            <a:off x="9527068" y="1934104"/>
            <a:ext cx="2474595" cy="646331"/>
          </a:xfrm>
          <a:prstGeom prst="rect">
            <a:avLst/>
          </a:prstGeom>
          <a:noFill/>
        </p:spPr>
        <p:txBody>
          <a:bodyPr wrap="square" rtlCol="0">
            <a:spAutoFit/>
          </a:bodyPr>
          <a:lstStyle/>
          <a:p>
            <a:r>
              <a:rPr lang="en-US" altLang="zh-CN" sz="1200" dirty="0">
                <a:solidFill>
                  <a:schemeClr val="bg1"/>
                </a:solidFill>
              </a:rPr>
              <a:t>German </a:t>
            </a:r>
            <a:r>
              <a:rPr lang="en-US" altLang="zh-CN" sz="1200" dirty="0" smtClean="0">
                <a:solidFill>
                  <a:schemeClr val="bg1"/>
                </a:solidFill>
              </a:rPr>
              <a:t>Cooperative</a:t>
            </a:r>
          </a:p>
          <a:p>
            <a:r>
              <a:rPr lang="en-US" altLang="zh-CN" sz="1200" dirty="0" smtClean="0">
                <a:solidFill>
                  <a:schemeClr val="bg1"/>
                </a:solidFill>
              </a:rPr>
              <a:t> </a:t>
            </a:r>
            <a:r>
              <a:rPr lang="en-US" altLang="zh-CN" sz="1200" dirty="0">
                <a:solidFill>
                  <a:schemeClr val="bg1"/>
                </a:solidFill>
              </a:rPr>
              <a:t>Partners of DHBW </a:t>
            </a:r>
            <a:endParaRPr lang="en-US" altLang="zh-CN" sz="1200" dirty="0" smtClean="0">
              <a:solidFill>
                <a:schemeClr val="bg1"/>
              </a:solidFill>
            </a:endParaRPr>
          </a:p>
          <a:p>
            <a:r>
              <a:rPr lang="en-US" altLang="zh-CN" sz="1200" dirty="0" smtClean="0">
                <a:solidFill>
                  <a:schemeClr val="bg1"/>
                </a:solidFill>
              </a:rPr>
              <a:t>in </a:t>
            </a:r>
            <a:r>
              <a:rPr lang="en-US" altLang="zh-CN" sz="1200" dirty="0" err="1">
                <a:solidFill>
                  <a:schemeClr val="bg1"/>
                </a:solidFill>
              </a:rPr>
              <a:t>Taicang</a:t>
            </a:r>
            <a:endParaRPr lang="zh-CN" altLang="zh-CN" sz="1200" dirty="0">
              <a:solidFill>
                <a:schemeClr val="bg1"/>
              </a:solidFill>
            </a:endParaRPr>
          </a:p>
        </p:txBody>
      </p:sp>
      <p:sp>
        <p:nvSpPr>
          <p:cNvPr id="38" name="文本框 37"/>
          <p:cNvSpPr txBox="1"/>
          <p:nvPr/>
        </p:nvSpPr>
        <p:spPr>
          <a:xfrm>
            <a:off x="4034242" y="1984357"/>
            <a:ext cx="2188277" cy="461665"/>
          </a:xfrm>
          <a:prstGeom prst="rect">
            <a:avLst/>
          </a:prstGeom>
          <a:noFill/>
        </p:spPr>
        <p:txBody>
          <a:bodyPr wrap="square" rtlCol="0">
            <a:spAutoFit/>
          </a:bodyPr>
          <a:lstStyle/>
          <a:p>
            <a:r>
              <a:rPr lang="en-US" altLang="zh-CN" sz="1200" dirty="0">
                <a:solidFill>
                  <a:schemeClr val="bg1"/>
                </a:solidFill>
              </a:rPr>
              <a:t>Southeast University </a:t>
            </a:r>
            <a:endParaRPr lang="en-US" altLang="zh-CN" sz="1200" dirty="0" smtClean="0">
              <a:solidFill>
                <a:schemeClr val="bg1"/>
              </a:solidFill>
            </a:endParaRPr>
          </a:p>
          <a:p>
            <a:r>
              <a:rPr lang="en-US" altLang="zh-CN" sz="1200" dirty="0" err="1" smtClean="0">
                <a:solidFill>
                  <a:schemeClr val="bg1"/>
                </a:solidFill>
              </a:rPr>
              <a:t>Chengxian</a:t>
            </a:r>
            <a:r>
              <a:rPr lang="en-US" altLang="zh-CN" sz="1200" dirty="0" smtClean="0">
                <a:solidFill>
                  <a:schemeClr val="bg1"/>
                </a:solidFill>
              </a:rPr>
              <a:t> </a:t>
            </a:r>
            <a:r>
              <a:rPr lang="en-US" altLang="zh-CN" sz="1200" dirty="0">
                <a:solidFill>
                  <a:schemeClr val="bg1"/>
                </a:solidFill>
              </a:rPr>
              <a:t>College</a:t>
            </a:r>
            <a:endParaRPr lang="zh-CN" altLang="zh-CN" sz="1200" dirty="0">
              <a:solidFill>
                <a:schemeClr val="bg1"/>
              </a:solidFill>
            </a:endParaRPr>
          </a:p>
        </p:txBody>
      </p:sp>
      <p:sp>
        <p:nvSpPr>
          <p:cNvPr id="39" name="文本框 22"/>
          <p:cNvSpPr txBox="1"/>
          <p:nvPr/>
        </p:nvSpPr>
        <p:spPr>
          <a:xfrm flipH="1">
            <a:off x="949960" y="2767384"/>
            <a:ext cx="1670685" cy="1754326"/>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1200" dirty="0"/>
              <a:t>The People's Government of </a:t>
            </a:r>
            <a:r>
              <a:rPr lang="en-US" altLang="zh-CN" sz="1200" dirty="0" err="1"/>
              <a:t>Taicang</a:t>
            </a:r>
            <a:r>
              <a:rPr lang="en-US" altLang="zh-CN" sz="1200" dirty="0"/>
              <a:t> </a:t>
            </a:r>
            <a:r>
              <a:rPr lang="en-US" altLang="zh-CN" sz="1200" dirty="0" smtClean="0"/>
              <a:t>City is a government units,</a:t>
            </a:r>
            <a:r>
              <a:rPr lang="en-US" altLang="zh-CN" sz="1200" dirty="0"/>
              <a:t> what is subordinate to </a:t>
            </a:r>
            <a:r>
              <a:rPr lang="en-US" altLang="zh-CN" sz="1200" dirty="0" smtClean="0"/>
              <a:t>City </a:t>
            </a:r>
            <a:r>
              <a:rPr lang="en-US" altLang="zh-CN" sz="1200" dirty="0"/>
              <a:t>People's Congress and it’s Standing Committee, </a:t>
            </a:r>
            <a:r>
              <a:rPr lang="en-US" altLang="zh-CN" sz="1200" dirty="0" smtClean="0"/>
              <a:t>office </a:t>
            </a:r>
            <a:r>
              <a:rPr lang="en-US" altLang="zh-CN" sz="1200" dirty="0"/>
              <a:t>place is located in </a:t>
            </a:r>
            <a:r>
              <a:rPr lang="en-US" altLang="zh-CN" sz="1200" dirty="0" err="1"/>
              <a:t>Taicang</a:t>
            </a:r>
            <a:r>
              <a:rPr lang="en-US" altLang="zh-CN" sz="1200" dirty="0"/>
              <a:t> City</a:t>
            </a:r>
            <a:endParaRPr lang="zh-CN" altLang="en-US" sz="1200" dirty="0">
              <a:solidFill>
                <a:srgbClr val="404040"/>
              </a:solidFill>
              <a:latin typeface="微软雅黑" panose="020B0503020204020204" charset="-122"/>
              <a:ea typeface="微软雅黑" panose="020B0503020204020204" charset="-122"/>
              <a:sym typeface="宋体" panose="02010600030101010101" pitchFamily="2" charset="-122"/>
            </a:endParaRPr>
          </a:p>
        </p:txBody>
      </p:sp>
      <p:sp>
        <p:nvSpPr>
          <p:cNvPr id="40" name="文本框 22"/>
          <p:cNvSpPr txBox="1"/>
          <p:nvPr/>
        </p:nvSpPr>
        <p:spPr>
          <a:xfrm flipH="1">
            <a:off x="3801341" y="2690795"/>
            <a:ext cx="1670050" cy="2308324"/>
          </a:xfrm>
          <a:prstGeom prst="rect">
            <a:avLst/>
          </a:prstGeom>
          <a:noFill/>
          <a:ln w="9525">
            <a:noFill/>
            <a:miter/>
          </a:ln>
          <a:effectLst>
            <a:outerShdw sx="999" sy="999" algn="ctr" rotWithShape="0">
              <a:srgbClr val="000000"/>
            </a:outerShdw>
          </a:effectLst>
        </p:spPr>
        <p:txBody>
          <a:bodyPr wrap="square" anchor="t">
            <a:spAutoFit/>
          </a:bodyPr>
          <a:lstStyle/>
          <a:p>
            <a:r>
              <a:rPr lang="en-US" altLang="zh-CN" sz="1200" dirty="0"/>
              <a:t>Southeast University </a:t>
            </a:r>
            <a:r>
              <a:rPr lang="en-US" altLang="zh-CN" sz="1200" dirty="0" err="1"/>
              <a:t>Chengxian</a:t>
            </a:r>
            <a:r>
              <a:rPr lang="en-US" altLang="zh-CN" sz="1200" dirty="0"/>
              <a:t> College is located in the city of Nanjing, is approved by the Ministry of education by the "985" "211" key construction of Southeast University, with a new school running concept and operation mode of independent college</a:t>
            </a:r>
            <a:endParaRPr lang="zh-CN" altLang="zh-CN" sz="1200" dirty="0"/>
          </a:p>
        </p:txBody>
      </p:sp>
      <p:sp>
        <p:nvSpPr>
          <p:cNvPr id="41" name="文本框 22"/>
          <p:cNvSpPr txBox="1"/>
          <p:nvPr/>
        </p:nvSpPr>
        <p:spPr>
          <a:xfrm flipH="1">
            <a:off x="6531610" y="2726049"/>
            <a:ext cx="1670050" cy="3046988"/>
          </a:xfrm>
          <a:prstGeom prst="rect">
            <a:avLst/>
          </a:prstGeom>
          <a:noFill/>
          <a:ln w="9525">
            <a:noFill/>
            <a:miter/>
          </a:ln>
          <a:effectLst>
            <a:outerShdw sx="999" sy="999" algn="ctr" rotWithShape="0">
              <a:srgbClr val="000000"/>
            </a:outerShdw>
          </a:effectLst>
        </p:spPr>
        <p:txBody>
          <a:bodyPr wrap="square" anchor="t">
            <a:spAutoFit/>
          </a:bodyPr>
          <a:lstStyle/>
          <a:p>
            <a:pPr lvl="0"/>
            <a:r>
              <a:rPr lang="en-US" altLang="zh-CN" sz="1200" dirty="0"/>
              <a:t>Headquarter of Baden-Württemberg Cooperative State University (DHBW) locates in Stuttgart, the capital of Baden-Wuerttemberg. In German</a:t>
            </a:r>
            <a:r>
              <a:rPr lang="zh-CN" altLang="zh-CN" sz="1200" dirty="0"/>
              <a:t>，</a:t>
            </a:r>
            <a:r>
              <a:rPr lang="en-US" altLang="zh-CN" sz="1200" dirty="0"/>
              <a:t>it is the pioneer and leader to dual-system education and has the unique experience and characteristic to the dual-system undergraduate education.</a:t>
            </a:r>
            <a:endParaRPr lang="en-US" altLang="zh-CN" sz="1200" dirty="0">
              <a:solidFill>
                <a:srgbClr val="404040"/>
              </a:solidFill>
              <a:latin typeface="微软雅黑" panose="020B0503020204020204" charset="-122"/>
              <a:ea typeface="微软雅黑" panose="020B0503020204020204" charset="-122"/>
              <a:sym typeface="宋体" panose="02010600030101010101" pitchFamily="2" charset="-122"/>
            </a:endParaRPr>
          </a:p>
        </p:txBody>
      </p:sp>
    </p:spTree>
    <p:extLst>
      <p:ext uri="{BB962C8B-B14F-4D97-AF65-F5344CB8AC3E}">
        <p14:creationId xmlns:p14="http://schemas.microsoft.com/office/powerpoint/2010/main" val="3954691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图片 10" descr="5"/>
          <p:cNvPicPr>
            <a:picLocks noChangeAspect="1"/>
          </p:cNvPicPr>
          <p:nvPr/>
        </p:nvPicPr>
        <p:blipFill>
          <a:blip r:embed="rId2" cstate="print"/>
          <a:srcRect t="29063" b="32825"/>
          <a:stretch>
            <a:fillRect/>
          </a:stretch>
        </p:blipFill>
        <p:spPr>
          <a:xfrm>
            <a:off x="3278822" y="2362520"/>
            <a:ext cx="9013825" cy="1338262"/>
          </a:xfrm>
          <a:prstGeom prst="rect">
            <a:avLst/>
          </a:prstGeom>
          <a:noFill/>
          <a:ln w="9525">
            <a:noFill/>
          </a:ln>
        </p:spPr>
      </p:pic>
      <p:grpSp>
        <p:nvGrpSpPr>
          <p:cNvPr id="3" name="组合 2"/>
          <p:cNvGrpSpPr/>
          <p:nvPr/>
        </p:nvGrpSpPr>
        <p:grpSpPr>
          <a:xfrm>
            <a:off x="523240" y="4191000"/>
            <a:ext cx="11769090" cy="2263140"/>
            <a:chOff x="824" y="7102"/>
            <a:chExt cx="18534" cy="3564"/>
          </a:xfrm>
        </p:grpSpPr>
        <p:sp>
          <p:nvSpPr>
            <p:cNvPr id="39946" name="文本框 22"/>
            <p:cNvSpPr txBox="1"/>
            <p:nvPr/>
          </p:nvSpPr>
          <p:spPr>
            <a:xfrm flipH="1">
              <a:off x="824" y="8483"/>
              <a:ext cx="5727" cy="2183"/>
            </a:xfrm>
            <a:prstGeom prst="rect">
              <a:avLst/>
            </a:prstGeom>
            <a:noFill/>
            <a:ln w="9525">
              <a:noFill/>
            </a:ln>
            <a:effectLst>
              <a:outerShdw sx="999" sy="999" algn="ctr" rotWithShape="0">
                <a:srgbClr val="000000"/>
              </a:outerShdw>
            </a:effectLst>
          </p:spPr>
          <p:txBody>
            <a:bodyPr wrap="square" anchor="t">
              <a:spAutoFit/>
            </a:bodyPr>
            <a:lstStyle/>
            <a:p>
              <a:pPr lvl="0"/>
              <a:r>
                <a:rPr lang="zh-CN" altLang="en-US" sz="1400" dirty="0">
                  <a:latin typeface="微软雅黑" panose="020B0503020204020204" charset="-122"/>
                  <a:ea typeface="微软雅黑" panose="020B0503020204020204" charset="-122"/>
                  <a:sym typeface="宋体" panose="02010600030101010101" pitchFamily="2" charset="-122"/>
                </a:rPr>
                <a:t>德国巴符州双元制应用技术大学（DHBW)总部位于巴符州首府斯图加特，有着全德独一无二的“双元制”本科教育经验和特色，与九千多家企业建立合作关系，包括西门子、奔驰、保时捷、汉沙航空、德意志银行、德国邮政、德国铁路等。</a:t>
              </a:r>
            </a:p>
          </p:txBody>
        </p:sp>
        <p:sp>
          <p:nvSpPr>
            <p:cNvPr id="4" name="文本框 20"/>
            <p:cNvSpPr/>
            <p:nvPr/>
          </p:nvSpPr>
          <p:spPr>
            <a:xfrm flipH="1">
              <a:off x="944" y="7273"/>
              <a:ext cx="3911" cy="648"/>
            </a:xfrm>
            <a:prstGeom prst="rect">
              <a:avLst/>
            </a:prstGeom>
            <a:solidFill>
              <a:schemeClr val="bg1">
                <a:alpha val="1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fontAlgn="base"/>
              <a:r>
                <a:rPr lang="zh-CN" altLang="en-US" sz="2400" strike="noStrike" noProof="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学校简介 </a:t>
              </a:r>
            </a:p>
          </p:txBody>
        </p:sp>
        <p:sp>
          <p:nvSpPr>
            <p:cNvPr id="39948" name="文本框 22"/>
            <p:cNvSpPr txBox="1"/>
            <p:nvPr/>
          </p:nvSpPr>
          <p:spPr>
            <a:xfrm flipH="1">
              <a:off x="6864" y="8483"/>
              <a:ext cx="5727" cy="503"/>
            </a:xfrm>
            <a:prstGeom prst="rect">
              <a:avLst/>
            </a:prstGeom>
            <a:noFill/>
            <a:ln w="9525">
              <a:noFill/>
            </a:ln>
            <a:effectLst>
              <a:outerShdw sx="999" sy="999" algn="ctr" rotWithShape="0">
                <a:srgbClr val="000000"/>
              </a:outerShdw>
            </a:effectLst>
          </p:spPr>
          <p:txBody>
            <a:bodyPr wrap="square" anchor="t">
              <a:spAutoFit/>
            </a:bodyPr>
            <a:lstStyle/>
            <a:p>
              <a:pPr lvl="0"/>
              <a:endParaRPr lang="zh-CN" altLang="en-US" sz="1400" dirty="0">
                <a:latin typeface="微软雅黑" panose="020B0503020204020204" charset="-122"/>
                <a:ea typeface="微软雅黑" panose="020B0503020204020204" charset="-122"/>
                <a:sym typeface="宋体" panose="02010600030101010101" pitchFamily="2" charset="-122"/>
              </a:endParaRPr>
            </a:p>
          </p:txBody>
        </p:sp>
        <p:sp>
          <p:nvSpPr>
            <p:cNvPr id="26655" name="文本框 20"/>
            <p:cNvSpPr/>
            <p:nvPr/>
          </p:nvSpPr>
          <p:spPr>
            <a:xfrm flipH="1">
              <a:off x="3144" y="7173"/>
              <a:ext cx="6219" cy="988"/>
            </a:xfrm>
            <a:prstGeom prst="rect">
              <a:avLst/>
            </a:prstGeom>
            <a:solidFill>
              <a:schemeClr val="bg1">
                <a:alpha val="1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fontAlgn="base"/>
              <a:r>
                <a:rPr lang="en-US" altLang="zh-CN" sz="1600" noProof="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Introduction to DHBW</a:t>
              </a:r>
              <a:endParaRPr lang="zh-CN" altLang="en-US" sz="1600" strike="noStrike" noProof="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39950" name="文本框 22"/>
            <p:cNvSpPr txBox="1"/>
            <p:nvPr/>
          </p:nvSpPr>
          <p:spPr>
            <a:xfrm flipH="1">
              <a:off x="12904" y="8483"/>
              <a:ext cx="5727" cy="485"/>
            </a:xfrm>
            <a:prstGeom prst="rect">
              <a:avLst/>
            </a:prstGeom>
            <a:noFill/>
            <a:ln w="9525">
              <a:noFill/>
            </a:ln>
            <a:effectLst>
              <a:outerShdw sx="999" sy="999" algn="ctr" rotWithShape="0">
                <a:srgbClr val="000000"/>
              </a:outerShdw>
            </a:effectLst>
          </p:spPr>
          <p:txBody>
            <a:bodyPr wrap="square" anchor="t">
              <a:spAutoFit/>
            </a:bodyPr>
            <a:lstStyle/>
            <a:p>
              <a:pPr lvl="0"/>
              <a:r>
                <a:rPr lang="zh-CN" altLang="en-US" sz="1400" dirty="0">
                  <a:latin typeface="微软雅黑" panose="020B0503020204020204" charset="-122"/>
                  <a:ea typeface="微软雅黑" panose="020B0503020204020204" charset="-122"/>
                  <a:sym typeface="宋体" panose="02010600030101010101" pitchFamily="2" charset="-122"/>
                </a:rPr>
                <a:t>目前在校生26000多名。</a:t>
              </a:r>
            </a:p>
          </p:txBody>
        </p:sp>
        <p:sp>
          <p:nvSpPr>
            <p:cNvPr id="5" name="文本框 20"/>
            <p:cNvSpPr/>
            <p:nvPr/>
          </p:nvSpPr>
          <p:spPr>
            <a:xfrm flipH="1">
              <a:off x="12999" y="7102"/>
              <a:ext cx="6359" cy="988"/>
            </a:xfrm>
            <a:prstGeom prst="rect">
              <a:avLst/>
            </a:prstGeom>
            <a:solidFill>
              <a:schemeClr val="bg1">
                <a:alpha val="1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fontAlgn="base"/>
              <a:r>
                <a:rPr lang="zh-CN" altLang="en-US" sz="2400" noProof="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办学</a:t>
              </a:r>
              <a:r>
                <a:rPr lang="zh-CN" altLang="en-US" sz="2400" noProof="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规模    </a:t>
              </a:r>
              <a:r>
                <a:rPr lang="en-US" altLang="zh-CN" sz="1600" noProof="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Student </a:t>
              </a:r>
              <a:r>
                <a:rPr lang="en-US" altLang="zh-CN" sz="1600" noProof="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quantity</a:t>
              </a:r>
              <a:endParaRPr lang="zh-CN" altLang="en-US" sz="1600" noProof="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cxnSp>
          <p:nvCxnSpPr>
            <p:cNvPr id="52" name="直接连接符 51"/>
            <p:cNvCxnSpPr/>
            <p:nvPr/>
          </p:nvCxnSpPr>
          <p:spPr>
            <a:xfrm>
              <a:off x="981" y="8268"/>
              <a:ext cx="5273" cy="0"/>
            </a:xfrm>
            <a:prstGeom prst="line">
              <a:avLst/>
            </a:prstGeom>
            <a:ln w="15875">
              <a:solidFill>
                <a:schemeClr val="tx1"/>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39" y="8268"/>
              <a:ext cx="6122" cy="0"/>
            </a:xfrm>
            <a:prstGeom prst="line">
              <a:avLst/>
            </a:prstGeom>
            <a:ln w="15875">
              <a:solidFill>
                <a:schemeClr val="tx1"/>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2999" y="8268"/>
              <a:ext cx="5273" cy="0"/>
            </a:xfrm>
            <a:prstGeom prst="line">
              <a:avLst/>
            </a:prstGeom>
            <a:ln w="15875">
              <a:solidFill>
                <a:schemeClr val="tx1"/>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39955" name="矩形 25"/>
          <p:cNvSpPr/>
          <p:nvPr/>
        </p:nvSpPr>
        <p:spPr>
          <a:xfrm>
            <a:off x="3571240" y="1725295"/>
            <a:ext cx="2854325" cy="548640"/>
          </a:xfrm>
          <a:prstGeom prst="rect">
            <a:avLst/>
          </a:prstGeom>
          <a:solidFill>
            <a:srgbClr val="A9262C"/>
          </a:solidFill>
          <a:ln w="9525">
            <a:noFill/>
          </a:ln>
        </p:spPr>
        <p:txBody>
          <a:bodyPr wrap="square" rtlCol="0" anchor="t">
            <a:spAutoFit/>
          </a:bodyPr>
          <a:lstStyle/>
          <a:p>
            <a:pPr lvl="0" algn="ctr"/>
            <a:r>
              <a:rPr lang="en-US" altLang="zh-CN" sz="2800" dirty="0">
                <a:solidFill>
                  <a:schemeClr val="bg1"/>
                </a:solidFill>
                <a:latin typeface="微软雅黑" panose="020B0503020204020204" charset="-122"/>
                <a:ea typeface="微软雅黑" panose="020B0503020204020204" charset="-122"/>
                <a:sym typeface="Arial" panose="020B0604020202020204" pitchFamily="34" charset="0"/>
              </a:rPr>
              <a:t>DHBW</a:t>
            </a:r>
          </a:p>
        </p:txBody>
      </p:sp>
      <p:sp>
        <p:nvSpPr>
          <p:cNvPr id="39957" name="文本框 22"/>
          <p:cNvSpPr txBox="1"/>
          <p:nvPr/>
        </p:nvSpPr>
        <p:spPr>
          <a:xfrm flipH="1">
            <a:off x="6522403" y="1786890"/>
            <a:ext cx="3636962" cy="319405"/>
          </a:xfrm>
          <a:prstGeom prst="rect">
            <a:avLst/>
          </a:prstGeom>
          <a:noFill/>
          <a:ln w="9525">
            <a:noFill/>
          </a:ln>
          <a:effectLst>
            <a:outerShdw sx="999" sy="999" algn="ctr" rotWithShape="0">
              <a:srgbClr val="000000"/>
            </a:outerShdw>
          </a:effectLst>
        </p:spPr>
        <p:txBody>
          <a:bodyPr wrap="square" anchor="t">
            <a:spAutoFit/>
          </a:bodyPr>
          <a:lstStyle/>
          <a:p>
            <a:pPr lvl="0"/>
            <a:r>
              <a:rPr lang="zh-CN" altLang="en-US" sz="1400" dirty="0">
                <a:latin typeface="微软雅黑" panose="020B0503020204020204" charset="-122"/>
                <a:ea typeface="微软雅黑" panose="020B0503020204020204" charset="-122"/>
                <a:sym typeface="宋体" panose="02010600030101010101" pitchFamily="2" charset="-122"/>
              </a:rPr>
              <a:t>德国巴符州双元</a:t>
            </a:r>
            <a:r>
              <a:rPr lang="zh-CN" altLang="en-US" sz="1400" dirty="0" smtClean="0">
                <a:latin typeface="微软雅黑" panose="020B0503020204020204" charset="-122"/>
                <a:ea typeface="微软雅黑" panose="020B0503020204020204" charset="-122"/>
                <a:sym typeface="宋体" panose="02010600030101010101" pitchFamily="2" charset="-122"/>
              </a:rPr>
              <a:t>制应用技术大学</a:t>
            </a:r>
            <a:endParaRPr lang="zh-CN" altLang="en-US" sz="1400" dirty="0">
              <a:latin typeface="微软雅黑" panose="020B0503020204020204" charset="-122"/>
              <a:ea typeface="微软雅黑" panose="020B0503020204020204" charset="-122"/>
              <a:sym typeface="宋体" panose="02010600030101010101" pitchFamily="2" charset="-122"/>
            </a:endParaRPr>
          </a:p>
        </p:txBody>
      </p:sp>
      <p:pic>
        <p:nvPicPr>
          <p:cNvPr id="17" name="图片 16" descr="]JEVP`$KX9MM~@C[Y[D)9I0"/>
          <p:cNvPicPr>
            <a:picLocks noChangeAspect="1"/>
          </p:cNvPicPr>
          <p:nvPr/>
        </p:nvPicPr>
        <p:blipFill>
          <a:blip r:embed="rId3"/>
          <a:stretch>
            <a:fillRect/>
          </a:stretch>
        </p:blipFill>
        <p:spPr>
          <a:xfrm>
            <a:off x="0" y="1372234"/>
            <a:ext cx="3517582" cy="2328548"/>
          </a:xfrm>
          <a:prstGeom prst="rect">
            <a:avLst/>
          </a:prstGeom>
        </p:spPr>
      </p:pic>
      <p:pic>
        <p:nvPicPr>
          <p:cNvPr id="19" name="图片 18" descr="S@J5~WI`WW_@HFZ6L(UVO]7"/>
          <p:cNvPicPr>
            <a:picLocks noChangeAspect="1"/>
          </p:cNvPicPr>
          <p:nvPr/>
        </p:nvPicPr>
        <p:blipFill>
          <a:blip r:embed="rId4"/>
          <a:stretch>
            <a:fillRect/>
          </a:stretch>
        </p:blipFill>
        <p:spPr>
          <a:xfrm>
            <a:off x="10019664" y="994409"/>
            <a:ext cx="1127760" cy="1112520"/>
          </a:xfrm>
          <a:prstGeom prst="rect">
            <a:avLst/>
          </a:prstGeom>
        </p:spPr>
      </p:pic>
      <p:sp>
        <p:nvSpPr>
          <p:cNvPr id="6" name="矩形 5"/>
          <p:cNvSpPr/>
          <p:nvPr/>
        </p:nvSpPr>
        <p:spPr>
          <a:xfrm>
            <a:off x="4087245" y="5067935"/>
            <a:ext cx="3908040" cy="1754326"/>
          </a:xfrm>
          <a:prstGeom prst="rect">
            <a:avLst/>
          </a:prstGeom>
        </p:spPr>
        <p:txBody>
          <a:bodyPr wrap="square">
            <a:spAutoFit/>
          </a:bodyPr>
          <a:lstStyle/>
          <a:p>
            <a:r>
              <a:rPr lang="en-US" altLang="zh-CN" sz="1200" b="1" kern="100" spc="-20" dirty="0">
                <a:latin typeface="Times New Roman" panose="02020603050405020304" pitchFamily="18" charset="0"/>
                <a:ea typeface="Times New Roman" panose="02020603050405020304" pitchFamily="18" charset="0"/>
              </a:rPr>
              <a:t>Headquarter of Baden-Württemberg Cooperative State University (DHBW) locates in Stuttgart, the capital of Baden-Wuerttemberg. </a:t>
            </a:r>
            <a:r>
              <a:rPr lang="en-US" altLang="zh-CN" sz="1200" b="1" kern="100" spc="-20" dirty="0">
                <a:latin typeface="Times New Roman" panose="02020603050405020304" pitchFamily="18" charset="0"/>
              </a:rPr>
              <a:t>In German</a:t>
            </a:r>
            <a:r>
              <a:rPr lang="zh-CN" altLang="zh-CN" sz="1200" b="1" kern="100" spc="-20" dirty="0">
                <a:latin typeface="Times New Roman" panose="02020603050405020304" pitchFamily="18" charset="0"/>
                <a:cs typeface="Times New Roman" panose="02020603050405020304" pitchFamily="18" charset="0"/>
              </a:rPr>
              <a:t>，</a:t>
            </a:r>
            <a:r>
              <a:rPr lang="en-US" altLang="zh-CN" sz="1200" b="1" kern="100" spc="-20" dirty="0">
                <a:latin typeface="Times New Roman" panose="02020603050405020304" pitchFamily="18" charset="0"/>
              </a:rPr>
              <a:t>i</a:t>
            </a:r>
            <a:r>
              <a:rPr lang="en-US" altLang="zh-CN" sz="1200" b="1" kern="100" spc="-20" dirty="0">
                <a:latin typeface="Times New Roman" panose="02020603050405020304" pitchFamily="18" charset="0"/>
                <a:ea typeface="Times New Roman" panose="02020603050405020304" pitchFamily="18" charset="0"/>
              </a:rPr>
              <a:t>t is </a:t>
            </a:r>
            <a:r>
              <a:rPr lang="en-US" altLang="zh-CN" sz="1200" b="1" kern="100" spc="-20" dirty="0">
                <a:latin typeface="Times New Roman" panose="02020603050405020304" pitchFamily="18" charset="0"/>
              </a:rPr>
              <a:t>the pioneer and leader to </a:t>
            </a:r>
            <a:r>
              <a:rPr lang="en-US" altLang="zh-CN" sz="1200" b="1" kern="100" spc="-20" dirty="0">
                <a:latin typeface="Times New Roman" panose="02020603050405020304" pitchFamily="18" charset="0"/>
                <a:ea typeface="Times New Roman" panose="02020603050405020304" pitchFamily="18" charset="0"/>
              </a:rPr>
              <a:t>dual</a:t>
            </a:r>
            <a:r>
              <a:rPr lang="en-US" altLang="zh-CN" sz="1200" b="1" kern="100" spc="-20" dirty="0">
                <a:latin typeface="Times New Roman" panose="02020603050405020304" pitchFamily="18" charset="0"/>
              </a:rPr>
              <a:t>-</a:t>
            </a:r>
            <a:r>
              <a:rPr lang="en-US" altLang="zh-CN" sz="1200" b="1" kern="100" spc="-20" dirty="0">
                <a:latin typeface="Times New Roman" panose="02020603050405020304" pitchFamily="18" charset="0"/>
                <a:ea typeface="Times New Roman" panose="02020603050405020304" pitchFamily="18" charset="0"/>
              </a:rPr>
              <a:t>system </a:t>
            </a:r>
            <a:r>
              <a:rPr lang="en-US" altLang="zh-CN" sz="1200" b="1" kern="100" spc="-20" dirty="0">
                <a:latin typeface="Times New Roman" panose="02020603050405020304" pitchFamily="18" charset="0"/>
              </a:rPr>
              <a:t>education and has the unique experience and characteristic to the </a:t>
            </a:r>
            <a:r>
              <a:rPr lang="en-US" altLang="zh-CN" sz="1200" b="1" kern="100" spc="-20" dirty="0">
                <a:latin typeface="Times New Roman" panose="02020603050405020304" pitchFamily="18" charset="0"/>
                <a:ea typeface="Times New Roman" panose="02020603050405020304" pitchFamily="18" charset="0"/>
              </a:rPr>
              <a:t>dual</a:t>
            </a:r>
            <a:r>
              <a:rPr lang="en-US" altLang="zh-CN" sz="1200" b="1" kern="100" spc="-20" dirty="0">
                <a:latin typeface="Times New Roman" panose="02020603050405020304" pitchFamily="18" charset="0"/>
              </a:rPr>
              <a:t>-</a:t>
            </a:r>
            <a:r>
              <a:rPr lang="en-US" altLang="zh-CN" sz="1200" b="1" kern="100" spc="-20" dirty="0">
                <a:latin typeface="Times New Roman" panose="02020603050405020304" pitchFamily="18" charset="0"/>
                <a:ea typeface="Times New Roman" panose="02020603050405020304" pitchFamily="18" charset="0"/>
              </a:rPr>
              <a:t>system </a:t>
            </a:r>
            <a:r>
              <a:rPr lang="en-US" altLang="zh-CN" sz="1200" b="1" kern="100" spc="-20" dirty="0">
                <a:latin typeface="Times New Roman" panose="02020603050405020304" pitchFamily="18" charset="0"/>
              </a:rPr>
              <a:t>undergraduate education. T</a:t>
            </a:r>
            <a:r>
              <a:rPr lang="en-US" altLang="zh-CN" sz="1200" b="1" kern="100" spc="-20" dirty="0">
                <a:latin typeface="Times New Roman" panose="02020603050405020304" pitchFamily="18" charset="0"/>
                <a:ea typeface="Times New Roman" panose="02020603050405020304" pitchFamily="18" charset="0"/>
              </a:rPr>
              <a:t>he university establishes cooperation relationships with more than nine thousand enterprises, including Siemens, Benz, Porsche, Lufthansa, Deutsche Bank, Deutsche Post, Deutsche </a:t>
            </a:r>
            <a:r>
              <a:rPr lang="en-US" altLang="zh-CN" sz="1200" b="1" kern="100" spc="-20" dirty="0" err="1">
                <a:latin typeface="Times New Roman" panose="02020603050405020304" pitchFamily="18" charset="0"/>
                <a:ea typeface="Times New Roman" panose="02020603050405020304" pitchFamily="18" charset="0"/>
              </a:rPr>
              <a:t>Bahn</a:t>
            </a:r>
            <a:r>
              <a:rPr lang="en-US" altLang="zh-CN" sz="1200" b="1" kern="100" spc="-20" dirty="0">
                <a:latin typeface="Times New Roman" panose="02020603050405020304" pitchFamily="18" charset="0"/>
                <a:ea typeface="Times New Roman" panose="02020603050405020304" pitchFamily="18" charset="0"/>
              </a:rPr>
              <a:t>, etc.</a:t>
            </a:r>
            <a:r>
              <a:rPr lang="en-US" altLang="zh-CN" sz="1200" b="1" kern="100" spc="-20" dirty="0">
                <a:latin typeface="Times New Roman" panose="02020603050405020304" pitchFamily="18" charset="0"/>
              </a:rPr>
              <a:t> </a:t>
            </a:r>
            <a:endParaRPr lang="zh-CN" altLang="en-US" sz="1200" b="1" dirty="0"/>
          </a:p>
        </p:txBody>
      </p:sp>
      <p:sp>
        <p:nvSpPr>
          <p:cNvPr id="7" name="文本框 6"/>
          <p:cNvSpPr txBox="1"/>
          <p:nvPr/>
        </p:nvSpPr>
        <p:spPr>
          <a:xfrm>
            <a:off x="8194040" y="5437871"/>
            <a:ext cx="2996532" cy="584775"/>
          </a:xfrm>
          <a:prstGeom prst="rect">
            <a:avLst/>
          </a:prstGeom>
          <a:noFill/>
        </p:spPr>
        <p:txBody>
          <a:bodyPr wrap="square" rtlCol="0">
            <a:spAutoFit/>
          </a:bodyPr>
          <a:lstStyle/>
          <a:p>
            <a:r>
              <a:rPr lang="en-US" altLang="zh-CN" sz="1600" b="1" kern="100" spc="-20" dirty="0">
                <a:latin typeface="Times New Roman" panose="02020603050405020304" pitchFamily="18" charset="0"/>
              </a:rPr>
              <a:t>Now there are more than 26000 students. </a:t>
            </a:r>
            <a:endParaRPr lang="zh-CN" altLang="en-US" sz="1600" b="1" kern="100" spc="-2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9266" y="5974715"/>
            <a:ext cx="12262273" cy="883285"/>
          </a:xfrm>
          <a:prstGeom prst="rect">
            <a:avLst/>
          </a:prstGeom>
          <a:gradFill>
            <a:gsLst>
              <a:gs pos="0">
                <a:srgbClr val="095FC9"/>
              </a:gs>
              <a:gs pos="100000">
                <a:srgbClr val="064097"/>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27194" y="156845"/>
            <a:ext cx="5097870" cy="954107"/>
          </a:xfrm>
          <a:prstGeom prst="rect">
            <a:avLst/>
          </a:prstGeom>
          <a:noFill/>
        </p:spPr>
        <p:txBody>
          <a:bodyPr wrap="none" rtlCol="0">
            <a:spAutoFit/>
          </a:bodyPr>
          <a:lstStyle/>
          <a:p>
            <a:r>
              <a:rPr lang="zh-CN" altLang="en-US" sz="2800" dirty="0">
                <a:latin typeface="黑体" panose="02010609060101010101" charset="-122"/>
                <a:ea typeface="黑体" panose="02010609060101010101" charset="-122"/>
                <a:sym typeface="+mn-ea"/>
              </a:rPr>
              <a:t>德国巴符州双元制</a:t>
            </a:r>
            <a:r>
              <a:rPr lang="zh-CN" altLang="en-US" sz="2800" dirty="0" smtClean="0">
                <a:latin typeface="黑体" panose="02010609060101010101" charset="-122"/>
                <a:ea typeface="黑体" panose="02010609060101010101" charset="-122"/>
                <a:sym typeface="+mn-ea"/>
              </a:rPr>
              <a:t>大学 </a:t>
            </a:r>
            <a:r>
              <a:rPr lang="en-US" altLang="zh-CN" sz="2800" dirty="0">
                <a:latin typeface="微软雅黑" panose="020B0503020204020204" charset="-122"/>
                <a:ea typeface="微软雅黑" panose="020B0503020204020204" charset="-122"/>
                <a:sym typeface="Arial" panose="020B0604020202020204" pitchFamily="34" charset="0"/>
              </a:rPr>
              <a:t>DHBW</a:t>
            </a:r>
            <a:endParaRPr lang="zh-CN" altLang="en-US" sz="2800" dirty="0"/>
          </a:p>
          <a:p>
            <a:endParaRPr lang="zh-CN" altLang="en-US" sz="2800" dirty="0">
              <a:solidFill>
                <a:schemeClr val="bg1"/>
              </a:solidFill>
              <a:latin typeface="黑体" panose="02010609060101010101" charset="-122"/>
              <a:ea typeface="黑体" panose="02010609060101010101" charset="-122"/>
            </a:endParaRPr>
          </a:p>
        </p:txBody>
      </p:sp>
      <p:sp>
        <p:nvSpPr>
          <p:cNvPr id="39" name="文本框 38"/>
          <p:cNvSpPr txBox="1"/>
          <p:nvPr/>
        </p:nvSpPr>
        <p:spPr>
          <a:xfrm>
            <a:off x="1597661" y="1295085"/>
            <a:ext cx="2624107" cy="584775"/>
          </a:xfrm>
          <a:prstGeom prst="rect">
            <a:avLst/>
          </a:prstGeom>
          <a:noFill/>
        </p:spPr>
        <p:txBody>
          <a:bodyPr wrap="square" rtlCol="0">
            <a:spAutoFit/>
          </a:bodyPr>
          <a:lstStyle/>
          <a:p>
            <a:r>
              <a:rPr lang="zh-CN" altLang="en-US" dirty="0" smtClean="0">
                <a:latin typeface="黑体" panose="02010609060101010101" charset="-122"/>
                <a:ea typeface="黑体" panose="02010609060101010101" charset="-122"/>
              </a:rPr>
              <a:t>     合作企业</a:t>
            </a:r>
            <a:endParaRPr lang="zh-CN" altLang="en-US" dirty="0">
              <a:latin typeface="黑体" panose="02010609060101010101" charset="-122"/>
              <a:ea typeface="黑体" panose="02010609060101010101" charset="-122"/>
            </a:endParaRPr>
          </a:p>
          <a:p>
            <a:r>
              <a:rPr lang="en-US" altLang="zh-CN" sz="1400" dirty="0">
                <a:latin typeface="微软雅黑" panose="020B0503020204020204" pitchFamily="34" charset="-122"/>
                <a:ea typeface="微软雅黑" panose="020B0503020204020204" pitchFamily="34" charset="-122"/>
              </a:rPr>
              <a:t>Cooperative enterprise</a:t>
            </a:r>
            <a:endParaRPr lang="zh-CN" altLang="en-US" sz="14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596792" y="1915925"/>
            <a:ext cx="3991319" cy="2862322"/>
          </a:xfrm>
          <a:prstGeom prst="rect">
            <a:avLst/>
          </a:prstGeom>
          <a:noFill/>
        </p:spPr>
        <p:txBody>
          <a:bodyPr wrap="square" rtlCol="0" anchor="t">
            <a:spAutoFit/>
          </a:bodyPr>
          <a:lstStyle/>
          <a:p>
            <a:pPr fontAlgn="auto">
              <a:lnSpc>
                <a:spcPct val="125000"/>
              </a:lnSpc>
            </a:pPr>
            <a:r>
              <a:rPr lang="en-US" altLang="zh-CN" sz="1600" dirty="0">
                <a:latin typeface="微软雅黑 Light" panose="020B0502040204020203" charset="-122"/>
                <a:ea typeface="微软雅黑 Light" panose="020B0502040204020203" charset="-122"/>
                <a:sym typeface="+mn-ea"/>
              </a:rPr>
              <a:t>     </a:t>
            </a:r>
            <a:r>
              <a:rPr lang="zh-CN" altLang="en-US" sz="1600" dirty="0">
                <a:latin typeface="微软雅黑 Light" panose="020B0502040204020203" charset="-122"/>
                <a:ea typeface="微软雅黑 Light" panose="020B0502040204020203" charset="-122"/>
                <a:sym typeface="+mn-ea"/>
              </a:rPr>
              <a:t>与九千多家企业建立合作关系，包括西门子、奔驰、保时捷、汉沙航空、德意志银行、德国邮政、德国铁路等</a:t>
            </a:r>
            <a:r>
              <a:rPr lang="zh-CN" altLang="en-US" sz="1600" dirty="0" smtClean="0">
                <a:latin typeface="微软雅黑" panose="020B0503020204020204" charset="-122"/>
                <a:ea typeface="微软雅黑" panose="020B0503020204020204" charset="-122"/>
              </a:rPr>
              <a:t>。</a:t>
            </a:r>
            <a:endParaRPr lang="en-US" altLang="zh-CN" sz="1600" dirty="0" smtClean="0">
              <a:latin typeface="微软雅黑" panose="020B0503020204020204" charset="-122"/>
              <a:ea typeface="微软雅黑" panose="020B0503020204020204" charset="-122"/>
            </a:endParaRPr>
          </a:p>
          <a:p>
            <a:pPr fontAlgn="auto">
              <a:lnSpc>
                <a:spcPct val="125000"/>
              </a:lnSpc>
            </a:pPr>
            <a:endParaRPr lang="en-US" altLang="zh-CN" sz="1600" dirty="0" smtClean="0">
              <a:latin typeface="微软雅黑" panose="020B0503020204020204" charset="-122"/>
              <a:ea typeface="微软雅黑" panose="020B0503020204020204" charset="-122"/>
            </a:endParaRPr>
          </a:p>
          <a:p>
            <a:pPr fontAlgn="auto">
              <a:lnSpc>
                <a:spcPct val="125000"/>
              </a:lnSpc>
            </a:pPr>
            <a:r>
              <a:rPr lang="en-US" altLang="zh-CN" sz="1600" dirty="0"/>
              <a:t>The university establishes cooperation relationships with more than nine thousand enterprises, including Siemens, Benz, Porsche, Lufthansa, Deutsche Bank, Deutsche Post, Deutsche </a:t>
            </a:r>
            <a:r>
              <a:rPr lang="en-US" altLang="zh-CN" sz="1600" dirty="0" err="1"/>
              <a:t>Bahn</a:t>
            </a:r>
            <a:r>
              <a:rPr lang="en-US" altLang="zh-CN" sz="1600" dirty="0"/>
              <a:t>, etc.</a:t>
            </a:r>
            <a:endParaRPr lang="zh-CN" altLang="en-US" sz="1600" dirty="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5812367" y="1306830"/>
            <a:ext cx="2287693" cy="317500"/>
          </a:xfrm>
          <a:prstGeom prst="rect">
            <a:avLst/>
          </a:prstGeom>
        </p:spPr>
      </p:pic>
      <p:pic>
        <p:nvPicPr>
          <p:cNvPr id="6" name="图片 5" descr="0~X[5)`7~PM9NQ%AG6K5W26"/>
          <p:cNvPicPr>
            <a:picLocks noChangeAspect="1"/>
          </p:cNvPicPr>
          <p:nvPr/>
        </p:nvPicPr>
        <p:blipFill>
          <a:blip r:embed="rId3"/>
          <a:stretch>
            <a:fillRect/>
          </a:stretch>
        </p:blipFill>
        <p:spPr>
          <a:xfrm>
            <a:off x="5695528" y="3342005"/>
            <a:ext cx="1060873" cy="791210"/>
          </a:xfrm>
          <a:prstGeom prst="rect">
            <a:avLst/>
          </a:prstGeom>
        </p:spPr>
      </p:pic>
      <p:pic>
        <p:nvPicPr>
          <p:cNvPr id="7" name="图片 6"/>
          <p:cNvPicPr>
            <a:picLocks noChangeAspect="1"/>
          </p:cNvPicPr>
          <p:nvPr/>
        </p:nvPicPr>
        <p:blipFill>
          <a:blip r:embed="rId4"/>
          <a:stretch>
            <a:fillRect/>
          </a:stretch>
        </p:blipFill>
        <p:spPr>
          <a:xfrm>
            <a:off x="8192347" y="3342006"/>
            <a:ext cx="820420" cy="791845"/>
          </a:xfrm>
          <a:prstGeom prst="rect">
            <a:avLst/>
          </a:prstGeom>
        </p:spPr>
      </p:pic>
      <p:pic>
        <p:nvPicPr>
          <p:cNvPr id="8" name="图片 7" descr="6TQO]N6MHER]DO6E@PV~$EG"/>
          <p:cNvPicPr>
            <a:picLocks noChangeAspect="1"/>
          </p:cNvPicPr>
          <p:nvPr/>
        </p:nvPicPr>
        <p:blipFill>
          <a:blip r:embed="rId5"/>
          <a:stretch>
            <a:fillRect/>
          </a:stretch>
        </p:blipFill>
        <p:spPr>
          <a:xfrm>
            <a:off x="5575300" y="2237741"/>
            <a:ext cx="2665307" cy="398145"/>
          </a:xfrm>
          <a:prstGeom prst="rect">
            <a:avLst/>
          </a:prstGeom>
        </p:spPr>
      </p:pic>
      <p:pic>
        <p:nvPicPr>
          <p:cNvPr id="9" name="图片 8" descr="3]{UYQ@75)Y31~5`UW43~ID"/>
          <p:cNvPicPr>
            <a:picLocks noChangeAspect="1"/>
          </p:cNvPicPr>
          <p:nvPr/>
        </p:nvPicPr>
        <p:blipFill>
          <a:blip r:embed="rId6"/>
          <a:stretch>
            <a:fillRect/>
          </a:stretch>
        </p:blipFill>
        <p:spPr>
          <a:xfrm>
            <a:off x="8841740" y="1144270"/>
            <a:ext cx="2479040" cy="471170"/>
          </a:xfrm>
          <a:prstGeom prst="rect">
            <a:avLst/>
          </a:prstGeom>
        </p:spPr>
      </p:pic>
      <p:pic>
        <p:nvPicPr>
          <p:cNvPr id="10" name="图片 9" descr="VHOBW656I]3G]0A[)JLJDI5"/>
          <p:cNvPicPr>
            <a:picLocks noChangeAspect="1"/>
          </p:cNvPicPr>
          <p:nvPr/>
        </p:nvPicPr>
        <p:blipFill>
          <a:blip r:embed="rId7"/>
          <a:stretch>
            <a:fillRect/>
          </a:stretch>
        </p:blipFill>
        <p:spPr>
          <a:xfrm>
            <a:off x="8841740" y="2237741"/>
            <a:ext cx="2636520" cy="353695"/>
          </a:xfrm>
          <a:prstGeom prst="rect">
            <a:avLst/>
          </a:prstGeom>
        </p:spPr>
      </p:pic>
      <p:pic>
        <p:nvPicPr>
          <p:cNvPr id="11" name="图片 10" descr="851C6CE$1B3D93QIY{~YIX5"/>
          <p:cNvPicPr>
            <a:picLocks noChangeAspect="1"/>
          </p:cNvPicPr>
          <p:nvPr/>
        </p:nvPicPr>
        <p:blipFill>
          <a:blip r:embed="rId8"/>
          <a:stretch>
            <a:fillRect/>
          </a:stretch>
        </p:blipFill>
        <p:spPr>
          <a:xfrm>
            <a:off x="10270913" y="3432175"/>
            <a:ext cx="1207347" cy="623570"/>
          </a:xfrm>
          <a:prstGeom prst="rect">
            <a:avLst/>
          </a:prstGeom>
        </p:spPr>
      </p:pic>
      <p:cxnSp>
        <p:nvCxnSpPr>
          <p:cNvPr id="12" name="直接连接符 11"/>
          <p:cNvCxnSpPr/>
          <p:nvPr/>
        </p:nvCxnSpPr>
        <p:spPr>
          <a:xfrm>
            <a:off x="4853940" y="1085851"/>
            <a:ext cx="0" cy="319849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295813" y="1649731"/>
            <a:ext cx="723275" cy="307777"/>
          </a:xfrm>
          <a:prstGeom prst="rect">
            <a:avLst/>
          </a:prstGeom>
          <a:noFill/>
        </p:spPr>
        <p:txBody>
          <a:bodyPr wrap="none" rtlCol="0">
            <a:spAutoFit/>
          </a:bodyPr>
          <a:lstStyle/>
          <a:p>
            <a:r>
              <a:rPr lang="zh-CN" altLang="en-US" sz="1400">
                <a:latin typeface="微软雅黑" panose="020B0503020204020204" charset="-122"/>
                <a:ea typeface="微软雅黑" panose="020B0503020204020204" charset="-122"/>
              </a:rPr>
              <a:t>西门子</a:t>
            </a:r>
          </a:p>
        </p:txBody>
      </p:sp>
      <p:sp>
        <p:nvSpPr>
          <p:cNvPr id="16" name="文本框 15"/>
          <p:cNvSpPr txBox="1"/>
          <p:nvPr/>
        </p:nvSpPr>
        <p:spPr>
          <a:xfrm>
            <a:off x="9390380" y="1649731"/>
            <a:ext cx="1082348" cy="307777"/>
          </a:xfrm>
          <a:prstGeom prst="rect">
            <a:avLst/>
          </a:prstGeom>
          <a:noFill/>
        </p:spPr>
        <p:txBody>
          <a:bodyPr wrap="none" rtlCol="0">
            <a:spAutoFit/>
          </a:bodyPr>
          <a:lstStyle/>
          <a:p>
            <a:r>
              <a:rPr lang="zh-CN" altLang="en-US" sz="1400">
                <a:latin typeface="微软雅黑" panose="020B0503020204020204" charset="-122"/>
                <a:ea typeface="微软雅黑" panose="020B0503020204020204" charset="-122"/>
              </a:rPr>
              <a:t>德意志银行</a:t>
            </a:r>
          </a:p>
        </p:txBody>
      </p:sp>
      <p:sp>
        <p:nvSpPr>
          <p:cNvPr id="17" name="文本框 16"/>
          <p:cNvSpPr txBox="1"/>
          <p:nvPr/>
        </p:nvSpPr>
        <p:spPr>
          <a:xfrm>
            <a:off x="6212840" y="2635886"/>
            <a:ext cx="902811" cy="307777"/>
          </a:xfrm>
          <a:prstGeom prst="rect">
            <a:avLst/>
          </a:prstGeom>
          <a:noFill/>
        </p:spPr>
        <p:txBody>
          <a:bodyPr wrap="none" rtlCol="0">
            <a:spAutoFit/>
          </a:bodyPr>
          <a:lstStyle/>
          <a:p>
            <a:r>
              <a:rPr lang="zh-CN" altLang="en-US" sz="1400">
                <a:latin typeface="微软雅黑" panose="020B0503020204020204" charset="-122"/>
                <a:ea typeface="微软雅黑" panose="020B0503020204020204" charset="-122"/>
              </a:rPr>
              <a:t>汉沙航空</a:t>
            </a:r>
          </a:p>
        </p:txBody>
      </p:sp>
      <p:sp>
        <p:nvSpPr>
          <p:cNvPr id="18" name="文本框 17"/>
          <p:cNvSpPr txBox="1"/>
          <p:nvPr/>
        </p:nvSpPr>
        <p:spPr>
          <a:xfrm>
            <a:off x="9485207" y="2635886"/>
            <a:ext cx="902811" cy="307777"/>
          </a:xfrm>
          <a:prstGeom prst="rect">
            <a:avLst/>
          </a:prstGeom>
          <a:noFill/>
        </p:spPr>
        <p:txBody>
          <a:bodyPr wrap="none" rtlCol="0">
            <a:spAutoFit/>
          </a:bodyPr>
          <a:lstStyle/>
          <a:p>
            <a:r>
              <a:rPr lang="zh-CN" altLang="en-US" sz="1400">
                <a:latin typeface="微软雅黑" panose="020B0503020204020204" charset="-122"/>
                <a:ea typeface="微软雅黑" panose="020B0503020204020204" charset="-122"/>
              </a:rPr>
              <a:t>德国邮政</a:t>
            </a:r>
          </a:p>
        </p:txBody>
      </p:sp>
      <p:sp>
        <p:nvSpPr>
          <p:cNvPr id="19" name="文本框 18"/>
          <p:cNvSpPr txBox="1"/>
          <p:nvPr/>
        </p:nvSpPr>
        <p:spPr>
          <a:xfrm>
            <a:off x="5867400" y="4133851"/>
            <a:ext cx="543739" cy="307777"/>
          </a:xfrm>
          <a:prstGeom prst="rect">
            <a:avLst/>
          </a:prstGeom>
          <a:noFill/>
        </p:spPr>
        <p:txBody>
          <a:bodyPr wrap="none" rtlCol="0">
            <a:spAutoFit/>
          </a:bodyPr>
          <a:lstStyle/>
          <a:p>
            <a:r>
              <a:rPr lang="zh-CN" altLang="en-US" sz="1400">
                <a:latin typeface="微软雅黑" panose="020B0503020204020204" charset="-122"/>
                <a:ea typeface="微软雅黑" panose="020B0503020204020204" charset="-122"/>
              </a:rPr>
              <a:t>奔驰</a:t>
            </a:r>
          </a:p>
        </p:txBody>
      </p:sp>
      <p:sp>
        <p:nvSpPr>
          <p:cNvPr id="20" name="文本框 19"/>
          <p:cNvSpPr txBox="1"/>
          <p:nvPr/>
        </p:nvSpPr>
        <p:spPr>
          <a:xfrm>
            <a:off x="8110220" y="4133851"/>
            <a:ext cx="723275" cy="307777"/>
          </a:xfrm>
          <a:prstGeom prst="rect">
            <a:avLst/>
          </a:prstGeom>
          <a:noFill/>
        </p:spPr>
        <p:txBody>
          <a:bodyPr wrap="none" rtlCol="0">
            <a:spAutoFit/>
          </a:bodyPr>
          <a:lstStyle/>
          <a:p>
            <a:r>
              <a:rPr lang="zh-CN" altLang="en-US" sz="1400">
                <a:latin typeface="微软雅黑" panose="020B0503020204020204" charset="-122"/>
                <a:ea typeface="微软雅黑" panose="020B0503020204020204" charset="-122"/>
              </a:rPr>
              <a:t>保时捷</a:t>
            </a:r>
          </a:p>
        </p:txBody>
      </p:sp>
      <p:sp>
        <p:nvSpPr>
          <p:cNvPr id="21" name="文本框 20"/>
          <p:cNvSpPr txBox="1"/>
          <p:nvPr/>
        </p:nvSpPr>
        <p:spPr>
          <a:xfrm>
            <a:off x="10302240" y="4133851"/>
            <a:ext cx="902811" cy="307777"/>
          </a:xfrm>
          <a:prstGeom prst="rect">
            <a:avLst/>
          </a:prstGeom>
          <a:noFill/>
        </p:spPr>
        <p:txBody>
          <a:bodyPr wrap="none" rtlCol="0">
            <a:spAutoFit/>
          </a:bodyPr>
          <a:lstStyle/>
          <a:p>
            <a:r>
              <a:rPr lang="zh-CN" altLang="en-US" sz="1400">
                <a:latin typeface="微软雅黑" panose="020B0503020204020204" charset="-122"/>
                <a:ea typeface="微软雅黑" panose="020B0503020204020204" charset="-122"/>
              </a:rPr>
              <a:t>德国铁路</a:t>
            </a:r>
          </a:p>
        </p:txBody>
      </p:sp>
      <p:cxnSp>
        <p:nvCxnSpPr>
          <p:cNvPr id="22" name="直接连接符 21"/>
          <p:cNvCxnSpPr/>
          <p:nvPr/>
        </p:nvCxnSpPr>
        <p:spPr>
          <a:xfrm>
            <a:off x="4748107" y="1085851"/>
            <a:ext cx="0" cy="31984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图片 22" descr="QQ图片20170411095915"/>
          <p:cNvPicPr>
            <a:picLocks noChangeAspect="1"/>
          </p:cNvPicPr>
          <p:nvPr/>
        </p:nvPicPr>
        <p:blipFill>
          <a:blip r:embed="rId9"/>
          <a:stretch>
            <a:fillRect/>
          </a:stretch>
        </p:blipFill>
        <p:spPr>
          <a:xfrm>
            <a:off x="2376170" y="4834890"/>
            <a:ext cx="324485" cy="389890"/>
          </a:xfrm>
          <a:prstGeom prst="rect">
            <a:avLst/>
          </a:prstGeom>
        </p:spPr>
      </p:pic>
      <p:pic>
        <p:nvPicPr>
          <p:cNvPr id="24" name="图片 23" descr="图片20"/>
          <p:cNvPicPr>
            <a:picLocks noChangeAspect="1"/>
          </p:cNvPicPr>
          <p:nvPr/>
        </p:nvPicPr>
        <p:blipFill>
          <a:blip r:embed="rId10"/>
          <a:stretch>
            <a:fillRect/>
          </a:stretch>
        </p:blipFill>
        <p:spPr>
          <a:xfrm>
            <a:off x="3657600" y="4844415"/>
            <a:ext cx="377190" cy="362585"/>
          </a:xfrm>
          <a:prstGeom prst="rect">
            <a:avLst/>
          </a:prstGeom>
        </p:spPr>
      </p:pic>
      <p:sp>
        <p:nvSpPr>
          <p:cNvPr id="25" name="左右箭头 24"/>
          <p:cNvSpPr/>
          <p:nvPr/>
        </p:nvSpPr>
        <p:spPr>
          <a:xfrm>
            <a:off x="2799080" y="5038725"/>
            <a:ext cx="805180" cy="162560"/>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6" name="图片 25" descr="QQ图片20170416234031"/>
          <p:cNvPicPr>
            <a:picLocks noChangeAspect="1"/>
          </p:cNvPicPr>
          <p:nvPr/>
        </p:nvPicPr>
        <p:blipFill>
          <a:blip r:embed="rId11"/>
          <a:stretch>
            <a:fillRect/>
          </a:stretch>
        </p:blipFill>
        <p:spPr>
          <a:xfrm>
            <a:off x="4934585" y="4689475"/>
            <a:ext cx="723265" cy="662940"/>
          </a:xfrm>
          <a:prstGeom prst="rect">
            <a:avLst/>
          </a:prstGeom>
        </p:spPr>
      </p:pic>
      <p:pic>
        <p:nvPicPr>
          <p:cNvPr id="27" name="图片 26" descr="5@AL1$FKX1{KXF@[0_(6CZ8"/>
          <p:cNvPicPr>
            <a:picLocks noChangeAspect="1"/>
          </p:cNvPicPr>
          <p:nvPr/>
        </p:nvPicPr>
        <p:blipFill>
          <a:blip r:embed="rId12"/>
          <a:stretch>
            <a:fillRect/>
          </a:stretch>
        </p:blipFill>
        <p:spPr>
          <a:xfrm>
            <a:off x="6563995" y="4760595"/>
            <a:ext cx="423545" cy="431800"/>
          </a:xfrm>
          <a:prstGeom prst="rect">
            <a:avLst/>
          </a:prstGeom>
        </p:spPr>
      </p:pic>
      <p:pic>
        <p:nvPicPr>
          <p:cNvPr id="28" name="图片 27" descr="WNZW2L{IEW7{N0IJL514M0H"/>
          <p:cNvPicPr>
            <a:picLocks noChangeAspect="1"/>
          </p:cNvPicPr>
          <p:nvPr/>
        </p:nvPicPr>
        <p:blipFill>
          <a:blip r:embed="rId13"/>
          <a:stretch>
            <a:fillRect/>
          </a:stretch>
        </p:blipFill>
        <p:spPr>
          <a:xfrm>
            <a:off x="9417050" y="4814253"/>
            <a:ext cx="498475" cy="466725"/>
          </a:xfrm>
          <a:prstGeom prst="rect">
            <a:avLst/>
          </a:prstGeom>
        </p:spPr>
      </p:pic>
      <p:pic>
        <p:nvPicPr>
          <p:cNvPr id="29" name="图片 28" descr="1RN2MY]PM]QUYGB5B4{O672"/>
          <p:cNvPicPr>
            <a:picLocks noChangeAspect="1"/>
          </p:cNvPicPr>
          <p:nvPr/>
        </p:nvPicPr>
        <p:blipFill>
          <a:blip r:embed="rId14"/>
          <a:stretch>
            <a:fillRect/>
          </a:stretch>
        </p:blipFill>
        <p:spPr>
          <a:xfrm>
            <a:off x="8062595" y="4696460"/>
            <a:ext cx="486410" cy="653415"/>
          </a:xfrm>
          <a:prstGeom prst="rect">
            <a:avLst/>
          </a:prstGeom>
        </p:spPr>
      </p:pic>
      <p:sp>
        <p:nvSpPr>
          <p:cNvPr id="30" name="文本框 25"/>
          <p:cNvSpPr txBox="1"/>
          <p:nvPr/>
        </p:nvSpPr>
        <p:spPr>
          <a:xfrm>
            <a:off x="2240280" y="5443220"/>
            <a:ext cx="589280" cy="35242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tx1">
                    <a:lumMod val="95000"/>
                    <a:lumOff val="5000"/>
                  </a:schemeClr>
                </a:solidFill>
                <a:latin typeface="微软雅黑" panose="020B0503020204020204" charset="-122"/>
                <a:ea typeface="微软雅黑" panose="020B0503020204020204" charset="-122"/>
              </a:rPr>
              <a:t>理论</a:t>
            </a:r>
          </a:p>
        </p:txBody>
      </p:sp>
      <p:sp>
        <p:nvSpPr>
          <p:cNvPr id="31" name="文本框 26"/>
          <p:cNvSpPr txBox="1"/>
          <p:nvPr/>
        </p:nvSpPr>
        <p:spPr>
          <a:xfrm>
            <a:off x="3495040" y="5443220"/>
            <a:ext cx="589280" cy="35242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tx1">
                    <a:lumMod val="95000"/>
                    <a:lumOff val="5000"/>
                  </a:schemeClr>
                </a:solidFill>
                <a:latin typeface="微软雅黑" panose="020B0503020204020204" charset="-122"/>
                <a:ea typeface="微软雅黑" panose="020B0503020204020204" charset="-122"/>
              </a:rPr>
              <a:t>实践</a:t>
            </a:r>
          </a:p>
        </p:txBody>
      </p:sp>
      <p:sp>
        <p:nvSpPr>
          <p:cNvPr id="32" name="文本框 28"/>
          <p:cNvSpPr txBox="1"/>
          <p:nvPr/>
        </p:nvSpPr>
        <p:spPr>
          <a:xfrm>
            <a:off x="5071110" y="5443220"/>
            <a:ext cx="589280" cy="35242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tx1">
                    <a:lumMod val="95000"/>
                    <a:lumOff val="5000"/>
                  </a:schemeClr>
                </a:solidFill>
                <a:latin typeface="微软雅黑" panose="020B0503020204020204" charset="-122"/>
                <a:ea typeface="微软雅黑" panose="020B0503020204020204" charset="-122"/>
              </a:rPr>
              <a:t>大学</a:t>
            </a:r>
          </a:p>
        </p:txBody>
      </p:sp>
      <p:sp>
        <p:nvSpPr>
          <p:cNvPr id="33" name="文本框 29"/>
          <p:cNvSpPr txBox="1"/>
          <p:nvPr/>
        </p:nvSpPr>
        <p:spPr>
          <a:xfrm>
            <a:off x="6454775" y="5443220"/>
            <a:ext cx="589280" cy="35242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tx1">
                    <a:lumMod val="95000"/>
                    <a:lumOff val="5000"/>
                  </a:schemeClr>
                </a:solidFill>
                <a:latin typeface="微软雅黑" panose="020B0503020204020204" charset="-122"/>
                <a:ea typeface="微软雅黑" panose="020B0503020204020204" charset="-122"/>
              </a:rPr>
              <a:t>企业</a:t>
            </a:r>
          </a:p>
        </p:txBody>
      </p:sp>
      <p:sp>
        <p:nvSpPr>
          <p:cNvPr id="34" name="文本框 30"/>
          <p:cNvSpPr txBox="1"/>
          <p:nvPr/>
        </p:nvSpPr>
        <p:spPr>
          <a:xfrm>
            <a:off x="8021955" y="5443220"/>
            <a:ext cx="589280" cy="35242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tx1">
                    <a:lumMod val="95000"/>
                    <a:lumOff val="5000"/>
                  </a:schemeClr>
                </a:solidFill>
                <a:latin typeface="微软雅黑" panose="020B0503020204020204" charset="-122"/>
                <a:ea typeface="微软雅黑" panose="020B0503020204020204" charset="-122"/>
              </a:rPr>
              <a:t>专业</a:t>
            </a:r>
          </a:p>
        </p:txBody>
      </p:sp>
      <p:sp>
        <p:nvSpPr>
          <p:cNvPr id="35" name="文本框 31"/>
          <p:cNvSpPr txBox="1"/>
          <p:nvPr/>
        </p:nvSpPr>
        <p:spPr>
          <a:xfrm>
            <a:off x="9362440" y="5443220"/>
            <a:ext cx="589280" cy="35242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tx1">
                    <a:lumMod val="95000"/>
                    <a:lumOff val="5000"/>
                  </a:schemeClr>
                </a:solidFill>
                <a:latin typeface="微软雅黑" panose="020B0503020204020204" charset="-122"/>
                <a:ea typeface="微软雅黑" panose="020B0503020204020204" charset="-122"/>
              </a:rPr>
              <a:t>职位</a:t>
            </a:r>
          </a:p>
        </p:txBody>
      </p:sp>
      <p:sp>
        <p:nvSpPr>
          <p:cNvPr id="36" name="文本框 32"/>
          <p:cNvSpPr txBox="1"/>
          <p:nvPr/>
        </p:nvSpPr>
        <p:spPr>
          <a:xfrm>
            <a:off x="2763520" y="4760595"/>
            <a:ext cx="894080" cy="31940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a:solidFill>
                  <a:schemeClr val="tx1">
                    <a:lumMod val="95000"/>
                    <a:lumOff val="5000"/>
                  </a:schemeClr>
                </a:solidFill>
                <a:latin typeface="微软雅黑" panose="020B0503020204020204" charset="-122"/>
                <a:ea typeface="微软雅黑" panose="020B0503020204020204" charset="-122"/>
              </a:rPr>
              <a:t>双管齐下</a:t>
            </a:r>
          </a:p>
        </p:txBody>
      </p:sp>
      <p:sp>
        <p:nvSpPr>
          <p:cNvPr id="37" name="文本框 33"/>
          <p:cNvSpPr txBox="1"/>
          <p:nvPr/>
        </p:nvSpPr>
        <p:spPr>
          <a:xfrm>
            <a:off x="5620385" y="4760595"/>
            <a:ext cx="894080" cy="31940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a:solidFill>
                  <a:schemeClr val="tx1">
                    <a:lumMod val="95000"/>
                    <a:lumOff val="5000"/>
                  </a:schemeClr>
                </a:solidFill>
                <a:latin typeface="微软雅黑" panose="020B0503020204020204" charset="-122"/>
                <a:ea typeface="微软雅黑" panose="020B0503020204020204" charset="-122"/>
              </a:rPr>
              <a:t>双边培养</a:t>
            </a:r>
          </a:p>
        </p:txBody>
      </p:sp>
      <p:sp>
        <p:nvSpPr>
          <p:cNvPr id="38" name="文本框 34"/>
          <p:cNvSpPr txBox="1"/>
          <p:nvPr/>
        </p:nvSpPr>
        <p:spPr>
          <a:xfrm>
            <a:off x="8468360" y="4760595"/>
            <a:ext cx="894080" cy="31940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a:solidFill>
                  <a:schemeClr val="tx1">
                    <a:lumMod val="95000"/>
                    <a:lumOff val="5000"/>
                  </a:schemeClr>
                </a:solidFill>
                <a:latin typeface="微软雅黑" panose="020B0503020204020204" charset="-122"/>
                <a:ea typeface="微软雅黑" panose="020B0503020204020204" charset="-122"/>
              </a:rPr>
              <a:t>双向选择</a:t>
            </a:r>
          </a:p>
        </p:txBody>
      </p:sp>
      <p:sp>
        <p:nvSpPr>
          <p:cNvPr id="40" name="左右箭头 39"/>
          <p:cNvSpPr/>
          <p:nvPr/>
        </p:nvSpPr>
        <p:spPr>
          <a:xfrm>
            <a:off x="5633720" y="5022215"/>
            <a:ext cx="805180" cy="162560"/>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左右箭头 40"/>
          <p:cNvSpPr/>
          <p:nvPr/>
        </p:nvSpPr>
        <p:spPr>
          <a:xfrm>
            <a:off x="8512175" y="5021580"/>
            <a:ext cx="805180" cy="162560"/>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53566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92053" y="1792605"/>
            <a:ext cx="2207895" cy="2207895"/>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6fa194dce072"/>
          <p:cNvPicPr>
            <a:picLocks noChangeAspect="1"/>
          </p:cNvPicPr>
          <p:nvPr/>
        </p:nvPicPr>
        <p:blipFill>
          <a:blip r:embed="rId2" cstate="print"/>
          <a:stretch>
            <a:fillRect/>
          </a:stretch>
        </p:blipFill>
        <p:spPr>
          <a:xfrm>
            <a:off x="6278245" y="1566545"/>
            <a:ext cx="1544955" cy="809625"/>
          </a:xfrm>
          <a:prstGeom prst="rect">
            <a:avLst/>
          </a:prstGeom>
        </p:spPr>
      </p:pic>
      <p:sp>
        <p:nvSpPr>
          <p:cNvPr id="4" name="TextBox 25"/>
          <p:cNvSpPr txBox="1"/>
          <p:nvPr/>
        </p:nvSpPr>
        <p:spPr>
          <a:xfrm flipH="1">
            <a:off x="5443418" y="1915795"/>
            <a:ext cx="1292662" cy="1929765"/>
          </a:xfrm>
          <a:prstGeom prst="rect">
            <a:avLst/>
          </a:prstGeom>
          <a:noFill/>
        </p:spPr>
        <p:txBody>
          <a:bodyPr vert="eaVert" wrap="square" rtlCol="0">
            <a:spAutoFit/>
            <a:scene3d>
              <a:camera prst="orthographicFront"/>
              <a:lightRig rig="threePt" dir="t"/>
            </a:scene3d>
          </a:bodyPr>
          <a:lstStyle/>
          <a:p>
            <a:pPr lvl="0" algn="ctr" fontAlgn="base"/>
            <a:r>
              <a:rPr lang="zh-CN" altLang="en-US" sz="7200" b="1" strike="noStrike" noProof="1" smtClean="0">
                <a:solidFill>
                  <a:schemeClr val="tx1">
                    <a:lumMod val="95000"/>
                    <a:lumOff val="5000"/>
                  </a:schemeClr>
                </a:solidFill>
                <a:effectLst/>
                <a:latin typeface="幼圆" panose="02010509060101010101" charset="-122"/>
                <a:ea typeface="幼圆" panose="02010509060101010101" charset="-122"/>
                <a:cs typeface="+mn-cs"/>
                <a:sym typeface="微软雅黑" panose="020B0503020204020204" charset="-122"/>
              </a:rPr>
              <a:t>贰</a:t>
            </a:r>
            <a:endParaRPr lang="zh-CN" altLang="en-US" sz="7200" b="1" strike="noStrike" noProof="1">
              <a:solidFill>
                <a:schemeClr val="tx1">
                  <a:lumMod val="95000"/>
                  <a:lumOff val="5000"/>
                </a:schemeClr>
              </a:solidFill>
              <a:effectLst/>
              <a:latin typeface="幼圆" panose="02010509060101010101" charset="-122"/>
              <a:ea typeface="幼圆" panose="02010509060101010101" charset="-122"/>
              <a:cs typeface="+mn-cs"/>
              <a:sym typeface="微软雅黑" panose="020B0503020204020204" charset="-122"/>
            </a:endParaRPr>
          </a:p>
        </p:txBody>
      </p:sp>
      <p:sp>
        <p:nvSpPr>
          <p:cNvPr id="5" name="TextBox 25"/>
          <p:cNvSpPr/>
          <p:nvPr/>
        </p:nvSpPr>
        <p:spPr>
          <a:xfrm flipH="1">
            <a:off x="3992563" y="4201795"/>
            <a:ext cx="4206875" cy="523220"/>
          </a:xfrm>
          <a:prstGeom prst="rect">
            <a:avLst/>
          </a:prstGeom>
          <a:solidFill>
            <a:srgbClr val="A9262C"/>
          </a:solidFill>
          <a:ln w="9525">
            <a:noFill/>
          </a:ln>
        </p:spPr>
        <p:txBody>
          <a:bodyPr wrap="square" rtlCol="0" anchor="t">
            <a:spAutoFit/>
          </a:bodyPr>
          <a:lstStyle/>
          <a:p>
            <a:pPr lvl="0" algn="ctr"/>
            <a:r>
              <a:rPr lang="zh-CN" altLang="en-US" sz="2800" dirty="0" smtClean="0">
                <a:solidFill>
                  <a:schemeClr val="bg1"/>
                </a:solidFill>
                <a:latin typeface="微软雅黑" panose="020B0503020204020204" charset="-122"/>
                <a:ea typeface="微软雅黑" panose="020B0503020204020204" charset="-122"/>
                <a:sym typeface="微软雅黑" panose="020B0503020204020204" charset="-122"/>
              </a:rPr>
              <a:t>培养形式</a:t>
            </a:r>
            <a:endParaRPr lang="zh-CN" altLang="en-US"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 name="TextBox 25"/>
          <p:cNvSpPr txBox="1"/>
          <p:nvPr/>
        </p:nvSpPr>
        <p:spPr>
          <a:xfrm flipH="1">
            <a:off x="3992563" y="4828540"/>
            <a:ext cx="4206875" cy="400110"/>
          </a:xfrm>
          <a:prstGeom prst="rect">
            <a:avLst/>
          </a:prstGeom>
          <a:noFill/>
        </p:spPr>
        <p:txBody>
          <a:bodyPr wrap="square" rtlCol="0">
            <a:spAutoFit/>
            <a:scene3d>
              <a:camera prst="orthographicFront"/>
              <a:lightRig rig="threePt" dir="t"/>
            </a:scene3d>
          </a:bodyPr>
          <a:lstStyle/>
          <a:p>
            <a:pPr lvl="0" algn="ctr" fontAlgn="base"/>
            <a:r>
              <a:rPr lang="en-US" altLang="zh-CN"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Training form</a:t>
            </a:r>
          </a:p>
        </p:txBody>
      </p:sp>
    </p:spTree>
    <p:extLst>
      <p:ext uri="{BB962C8B-B14F-4D97-AF65-F5344CB8AC3E}">
        <p14:creationId xmlns:p14="http://schemas.microsoft.com/office/powerpoint/2010/main" val="639923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5"/>
          <p:cNvSpPr/>
          <p:nvPr/>
        </p:nvSpPr>
        <p:spPr>
          <a:xfrm rot="10800000" flipH="1" flipV="1">
            <a:off x="-2" y="60278"/>
            <a:ext cx="2390118" cy="523220"/>
          </a:xfrm>
          <a:prstGeom prst="rect">
            <a:avLst/>
          </a:prstGeom>
          <a:solidFill>
            <a:srgbClr val="A9262C"/>
          </a:solidFill>
          <a:ln w="9525">
            <a:noFill/>
          </a:ln>
        </p:spPr>
        <p:txBody>
          <a:bodyPr wrap="square" rtlCol="0" anchor="t">
            <a:spAutoFit/>
          </a:bodyPr>
          <a:lstStyle/>
          <a:p>
            <a:pPr lvl="0" algn="ctr"/>
            <a:r>
              <a:rPr lang="zh-CN" altLang="en-US" sz="2800" dirty="0" smtClean="0">
                <a:solidFill>
                  <a:schemeClr val="bg1"/>
                </a:solidFill>
                <a:latin typeface="微软雅黑" panose="020B0503020204020204" charset="-122"/>
                <a:ea typeface="微软雅黑" panose="020B0503020204020204" charset="-122"/>
                <a:sym typeface="微软雅黑" panose="020B0503020204020204" charset="-122"/>
              </a:rPr>
              <a:t>培养形式</a:t>
            </a:r>
            <a:endParaRPr lang="zh-CN" altLang="en-US"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 name="TextBox 25"/>
          <p:cNvSpPr txBox="1"/>
          <p:nvPr/>
        </p:nvSpPr>
        <p:spPr>
          <a:xfrm rot="10800000" flipH="1" flipV="1">
            <a:off x="-2" y="583498"/>
            <a:ext cx="2390117" cy="584775"/>
          </a:xfrm>
          <a:prstGeom prst="rect">
            <a:avLst/>
          </a:prstGeom>
          <a:noFill/>
        </p:spPr>
        <p:txBody>
          <a:bodyPr wrap="square" rtlCol="0">
            <a:spAutoFit/>
            <a:scene3d>
              <a:camera prst="orthographicFront"/>
              <a:lightRig rig="threePt" dir="t"/>
            </a:scene3d>
          </a:bodyPr>
          <a:lstStyle/>
          <a:p>
            <a:pPr lvl="0" algn="ctr" fontAlgn="base"/>
            <a:r>
              <a:rPr lang="en-US" altLang="zh-CN" sz="1600" dirty="0"/>
              <a:t>Dual system learning arrangement</a:t>
            </a:r>
            <a:endParaRPr lang="en-US" altLang="zh-CN" sz="1600" strike="noStrike" noProof="1">
              <a:solidFill>
                <a:schemeClr val="tx1">
                  <a:lumMod val="95000"/>
                  <a:lumOff val="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3" name="文本框 12"/>
          <p:cNvSpPr txBox="1"/>
          <p:nvPr/>
        </p:nvSpPr>
        <p:spPr>
          <a:xfrm>
            <a:off x="642795" y="1336814"/>
            <a:ext cx="11262511" cy="4647426"/>
          </a:xfrm>
          <a:prstGeom prst="rect">
            <a:avLst/>
          </a:prstGeom>
          <a:noFill/>
        </p:spPr>
        <p:txBody>
          <a:bodyPr wrap="square" rtlCol="0">
            <a:spAutoFit/>
          </a:bodyPr>
          <a:lstStyle/>
          <a:p>
            <a:pPr algn="just"/>
            <a:r>
              <a:rPr lang="zh-CN" altLang="en-US" sz="2400" dirty="0" smtClean="0"/>
              <a:t>一</a:t>
            </a:r>
            <a:r>
              <a:rPr lang="zh-CN" altLang="en-US" sz="2400" dirty="0"/>
              <a:t>年级在校</a:t>
            </a:r>
            <a:r>
              <a:rPr lang="zh-CN" altLang="en-US" sz="2400" dirty="0" smtClean="0"/>
              <a:t>学习（基础理论课程）；二至四</a:t>
            </a:r>
            <a:r>
              <a:rPr lang="zh-CN" altLang="en-US" sz="2400" dirty="0"/>
              <a:t>年级每隔三个月学校和企业</a:t>
            </a:r>
            <a:r>
              <a:rPr lang="zh-CN" altLang="en-US" sz="2400" dirty="0" smtClean="0"/>
              <a:t>交替</a:t>
            </a:r>
            <a:endParaRPr lang="en-US" altLang="zh-CN" sz="2400" dirty="0" smtClean="0"/>
          </a:p>
          <a:p>
            <a:pPr algn="just"/>
            <a:endParaRPr lang="en-US" altLang="zh-CN" sz="2400" dirty="0" smtClean="0"/>
          </a:p>
          <a:p>
            <a:pPr algn="just"/>
            <a:r>
              <a:rPr lang="zh-CN" altLang="zh-CN" sz="2400" kern="0" dirty="0" smtClean="0"/>
              <a:t>学校：</a:t>
            </a:r>
            <a:r>
              <a:rPr lang="en-US" altLang="zh-CN" sz="2400" kern="0" dirty="0" smtClean="0"/>
              <a:t>3</a:t>
            </a:r>
            <a:r>
              <a:rPr lang="zh-CN" altLang="zh-CN" sz="2400" kern="0" dirty="0" smtClean="0"/>
              <a:t>月</a:t>
            </a:r>
            <a:r>
              <a:rPr lang="en-US" altLang="zh-CN" sz="2400" kern="0" dirty="0" smtClean="0"/>
              <a:t>-5</a:t>
            </a:r>
            <a:r>
              <a:rPr lang="zh-CN" altLang="zh-CN" sz="2400" kern="0" dirty="0" smtClean="0"/>
              <a:t>月，</a:t>
            </a:r>
            <a:r>
              <a:rPr lang="en-US" altLang="zh-CN" sz="2400" kern="0" dirty="0" smtClean="0"/>
              <a:t>9</a:t>
            </a:r>
            <a:r>
              <a:rPr lang="zh-CN" altLang="zh-CN" sz="2400" kern="0" dirty="0" smtClean="0"/>
              <a:t>月</a:t>
            </a:r>
            <a:r>
              <a:rPr lang="en-US" altLang="zh-CN" sz="2400" kern="0" dirty="0" smtClean="0"/>
              <a:t>-11</a:t>
            </a:r>
            <a:r>
              <a:rPr lang="zh-CN" altLang="zh-CN" sz="2400" kern="0" dirty="0" smtClean="0"/>
              <a:t>月</a:t>
            </a:r>
            <a:r>
              <a:rPr lang="zh-CN" altLang="en-US" sz="2400" kern="0" dirty="0" smtClean="0"/>
              <a:t>（公共课程）</a:t>
            </a:r>
            <a:endParaRPr lang="en-US" altLang="zh-CN" sz="2400" kern="0" dirty="0" smtClean="0"/>
          </a:p>
          <a:p>
            <a:pPr algn="just"/>
            <a:endParaRPr lang="en-US" altLang="zh-CN" sz="2400" kern="0" dirty="0" smtClean="0"/>
          </a:p>
          <a:p>
            <a:pPr algn="just"/>
            <a:r>
              <a:rPr lang="zh-CN" altLang="zh-CN" sz="2400" kern="0" dirty="0" smtClean="0"/>
              <a:t>企业</a:t>
            </a:r>
            <a:r>
              <a:rPr lang="zh-CN" altLang="zh-CN" sz="2400" kern="0" dirty="0"/>
              <a:t>：</a:t>
            </a:r>
            <a:r>
              <a:rPr lang="en-US" altLang="zh-CN" sz="2400" kern="0" dirty="0"/>
              <a:t>6</a:t>
            </a:r>
            <a:r>
              <a:rPr lang="zh-CN" altLang="zh-CN" sz="2400" kern="0" dirty="0"/>
              <a:t>月</a:t>
            </a:r>
            <a:r>
              <a:rPr lang="en-US" altLang="zh-CN" sz="2400" kern="0" dirty="0"/>
              <a:t>-8</a:t>
            </a:r>
            <a:r>
              <a:rPr lang="zh-CN" altLang="zh-CN" sz="2400" kern="0" dirty="0"/>
              <a:t>月，</a:t>
            </a:r>
            <a:r>
              <a:rPr lang="en-US" altLang="zh-CN" sz="2400" kern="0" dirty="0"/>
              <a:t>12</a:t>
            </a:r>
            <a:r>
              <a:rPr lang="zh-CN" altLang="zh-CN" sz="2400" kern="0" dirty="0"/>
              <a:t>月</a:t>
            </a:r>
            <a:r>
              <a:rPr lang="en-US" altLang="zh-CN" sz="2400" kern="0" dirty="0"/>
              <a:t>-2</a:t>
            </a:r>
            <a:r>
              <a:rPr lang="zh-CN" altLang="zh-CN" sz="2400" kern="0" dirty="0" smtClean="0"/>
              <a:t>月</a:t>
            </a:r>
            <a:r>
              <a:rPr lang="zh-CN" altLang="en-US" sz="2400" kern="0" dirty="0" smtClean="0"/>
              <a:t>（</a:t>
            </a:r>
            <a:r>
              <a:rPr lang="en-US" altLang="zh-CN" sz="2400" kern="0" dirty="0" smtClean="0"/>
              <a:t>1.</a:t>
            </a:r>
            <a:r>
              <a:rPr lang="zh-CN" altLang="en-US" sz="2400" kern="0" dirty="0" smtClean="0"/>
              <a:t>专业实习 </a:t>
            </a:r>
            <a:r>
              <a:rPr lang="en-US" altLang="zh-CN" sz="2400" kern="0" dirty="0" smtClean="0"/>
              <a:t>2.</a:t>
            </a:r>
            <a:r>
              <a:rPr lang="zh-CN" altLang="en-US" sz="2400" kern="0" dirty="0" smtClean="0"/>
              <a:t>课程涉及的实训模块 </a:t>
            </a:r>
            <a:r>
              <a:rPr lang="en-US" altLang="zh-CN" sz="2400" kern="0" dirty="0" smtClean="0"/>
              <a:t>3.</a:t>
            </a:r>
            <a:r>
              <a:rPr lang="zh-CN" altLang="en-US" sz="2400" kern="0" dirty="0" smtClean="0"/>
              <a:t>企业需要的专         业知识）。</a:t>
            </a:r>
            <a:endParaRPr lang="en-US" altLang="zh-CN" sz="2400" kern="0" dirty="0" smtClean="0"/>
          </a:p>
          <a:p>
            <a:pPr algn="just"/>
            <a:endParaRPr lang="en-US" altLang="zh-CN" sz="2400" kern="0" dirty="0" smtClean="0"/>
          </a:p>
          <a:p>
            <a:pPr algn="just"/>
            <a:r>
              <a:rPr lang="en-US" altLang="zh-CN" sz="2000" kern="0" dirty="0"/>
              <a:t>First year in </a:t>
            </a:r>
            <a:r>
              <a:rPr lang="en-US" altLang="zh-CN" sz="2000" kern="0" dirty="0" smtClean="0"/>
              <a:t>school(</a:t>
            </a:r>
            <a:r>
              <a:rPr lang="en-US" altLang="zh-CN" sz="2000" dirty="0"/>
              <a:t>Basic </a:t>
            </a:r>
            <a:r>
              <a:rPr lang="en-US" altLang="zh-CN" sz="2000" dirty="0" smtClean="0"/>
              <a:t>Theory Course</a:t>
            </a:r>
            <a:r>
              <a:rPr lang="en-US" altLang="zh-CN" sz="2000" kern="0" dirty="0" smtClean="0"/>
              <a:t>),</a:t>
            </a:r>
            <a:r>
              <a:rPr lang="en-US" altLang="zh-CN" sz="2000" kern="0" dirty="0" smtClean="0"/>
              <a:t>two </a:t>
            </a:r>
            <a:r>
              <a:rPr lang="en-US" altLang="zh-CN" sz="2000" kern="0" dirty="0"/>
              <a:t>to grade four every three months, schools and </a:t>
            </a:r>
            <a:r>
              <a:rPr lang="en-US" altLang="zh-CN" sz="2000" kern="0" dirty="0" smtClean="0"/>
              <a:t>enterprises</a:t>
            </a:r>
          </a:p>
          <a:p>
            <a:pPr algn="just"/>
            <a:endParaRPr lang="en-US" altLang="zh-CN" sz="1600" kern="100" dirty="0" smtClean="0">
              <a:latin typeface="Calibri" panose="020F0502020204030204" pitchFamily="34" charset="0"/>
              <a:cs typeface="Times New Roman" panose="02020603050405020304" pitchFamily="18" charset="0"/>
            </a:endParaRPr>
          </a:p>
          <a:p>
            <a:pPr algn="just"/>
            <a:r>
              <a:rPr lang="en-US" altLang="zh-CN" sz="2000" kern="0" dirty="0"/>
              <a:t>School</a:t>
            </a:r>
            <a:r>
              <a:rPr lang="zh-CN" altLang="zh-CN" sz="2000" kern="0" dirty="0"/>
              <a:t>：</a:t>
            </a:r>
            <a:r>
              <a:rPr lang="en-US" altLang="zh-CN" sz="2000" kern="0" dirty="0"/>
              <a:t>March to May, September to </a:t>
            </a:r>
            <a:r>
              <a:rPr lang="en-US" altLang="zh-CN" sz="2000" kern="0" dirty="0" smtClean="0"/>
              <a:t>November(</a:t>
            </a:r>
            <a:r>
              <a:rPr lang="en-US" altLang="zh-CN" sz="2000" dirty="0"/>
              <a:t>Common </a:t>
            </a:r>
            <a:r>
              <a:rPr lang="en-US" altLang="zh-CN" sz="2000" dirty="0" smtClean="0"/>
              <a:t>Course</a:t>
            </a:r>
            <a:r>
              <a:rPr lang="en-US" altLang="zh-CN" sz="2000" kern="0" dirty="0" smtClean="0"/>
              <a:t>)</a:t>
            </a:r>
            <a:endParaRPr lang="en-US" altLang="zh-CN" sz="2000" kern="0" dirty="0" smtClean="0"/>
          </a:p>
          <a:p>
            <a:pPr algn="just"/>
            <a:endParaRPr lang="en-US" altLang="zh-CN" sz="2000" kern="0" dirty="0" smtClean="0"/>
          </a:p>
          <a:p>
            <a:pPr algn="just"/>
            <a:r>
              <a:rPr lang="en-US" altLang="zh-CN" sz="2000" kern="0" dirty="0" smtClean="0"/>
              <a:t>Enterprise</a:t>
            </a:r>
            <a:r>
              <a:rPr lang="zh-CN" altLang="zh-CN" sz="2000" kern="0" dirty="0"/>
              <a:t>：</a:t>
            </a:r>
            <a:r>
              <a:rPr lang="en-US" altLang="zh-CN" sz="2000" kern="0" dirty="0"/>
              <a:t>June to August, December to </a:t>
            </a:r>
            <a:r>
              <a:rPr lang="en-US" altLang="zh-CN" sz="2000" kern="0" dirty="0" smtClean="0"/>
              <a:t>February(</a:t>
            </a:r>
            <a:r>
              <a:rPr lang="en-US" altLang="zh-CN" sz="2000" dirty="0"/>
              <a:t>Practical Phase</a:t>
            </a:r>
            <a:r>
              <a:rPr lang="en-US" altLang="zh-CN" sz="2000" kern="0" dirty="0" smtClean="0"/>
              <a:t>).</a:t>
            </a:r>
            <a:endParaRPr lang="en-US" altLang="zh-CN" sz="2000" kern="0" dirty="0" smtClean="0"/>
          </a:p>
          <a:p>
            <a:endParaRPr lang="zh-CN" altLang="zh-CN" sz="1400" kern="100" dirty="0">
              <a:latin typeface="Calibri" panose="020F0502020204030204" pitchFamily="34" charset="0"/>
              <a:cs typeface="Times New Roman" panose="02020603050405020304" pitchFamily="18" charset="0"/>
            </a:endParaRPr>
          </a:p>
          <a:p>
            <a:endParaRPr lang="zh-CN" altLang="en-US" dirty="0"/>
          </a:p>
        </p:txBody>
      </p:sp>
      <p:sp>
        <p:nvSpPr>
          <p:cNvPr id="19" name="矩形 18"/>
          <p:cNvSpPr/>
          <p:nvPr/>
        </p:nvSpPr>
        <p:spPr>
          <a:xfrm>
            <a:off x="0" y="5922645"/>
            <a:ext cx="12221845" cy="9353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40000"/>
                  <a:lumOff val="60000"/>
                </a:schemeClr>
              </a:solidFill>
            </a:endParaRPr>
          </a:p>
        </p:txBody>
      </p:sp>
      <p:sp>
        <p:nvSpPr>
          <p:cNvPr id="18" name="椭圆 17"/>
          <p:cNvSpPr/>
          <p:nvPr/>
        </p:nvSpPr>
        <p:spPr>
          <a:xfrm>
            <a:off x="10999470" y="5483225"/>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0" name="椭圆 19"/>
          <p:cNvSpPr/>
          <p:nvPr/>
        </p:nvSpPr>
        <p:spPr>
          <a:xfrm>
            <a:off x="8770620" y="5483225"/>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1" name="Freeform 9"/>
          <p:cNvSpPr>
            <a:spLocks noEditPoints="1"/>
          </p:cNvSpPr>
          <p:nvPr/>
        </p:nvSpPr>
        <p:spPr>
          <a:xfrm>
            <a:off x="8974455" y="5650230"/>
            <a:ext cx="334010" cy="334010"/>
          </a:xfrm>
          <a:custGeom>
            <a:avLst/>
            <a:gdLst/>
            <a:ahLst/>
            <a:cxnLst>
              <a:cxn ang="0">
                <a:pos x="224474" y="148714"/>
              </a:cxn>
              <a:cxn ang="0">
                <a:pos x="224474" y="224473"/>
              </a:cxn>
              <a:cxn ang="0">
                <a:pos x="207639" y="238503"/>
              </a:cxn>
              <a:cxn ang="0">
                <a:pos x="28059" y="238503"/>
              </a:cxn>
              <a:cxn ang="0">
                <a:pos x="14030" y="224473"/>
              </a:cxn>
              <a:cxn ang="0">
                <a:pos x="14030" y="148714"/>
              </a:cxn>
              <a:cxn ang="0">
                <a:pos x="47701" y="157131"/>
              </a:cxn>
              <a:cxn ang="0">
                <a:pos x="47701" y="171161"/>
              </a:cxn>
              <a:cxn ang="0">
                <a:pos x="58925" y="171161"/>
              </a:cxn>
              <a:cxn ang="0">
                <a:pos x="58925" y="190802"/>
              </a:cxn>
              <a:cxn ang="0">
                <a:pos x="75760" y="190802"/>
              </a:cxn>
              <a:cxn ang="0">
                <a:pos x="75760" y="171161"/>
              </a:cxn>
              <a:cxn ang="0">
                <a:pos x="84178" y="171161"/>
              </a:cxn>
              <a:cxn ang="0">
                <a:pos x="84178" y="159937"/>
              </a:cxn>
              <a:cxn ang="0">
                <a:pos x="151520" y="159937"/>
              </a:cxn>
              <a:cxn ang="0">
                <a:pos x="151520" y="171161"/>
              </a:cxn>
              <a:cxn ang="0">
                <a:pos x="159938" y="171161"/>
              </a:cxn>
              <a:cxn ang="0">
                <a:pos x="159938" y="190802"/>
              </a:cxn>
              <a:cxn ang="0">
                <a:pos x="176774" y="190802"/>
              </a:cxn>
              <a:cxn ang="0">
                <a:pos x="176774" y="171161"/>
              </a:cxn>
              <a:cxn ang="0">
                <a:pos x="185191" y="171161"/>
              </a:cxn>
              <a:cxn ang="0">
                <a:pos x="185191" y="157131"/>
              </a:cxn>
              <a:cxn ang="0">
                <a:pos x="224474" y="148714"/>
              </a:cxn>
              <a:cxn ang="0">
                <a:pos x="86984" y="0"/>
              </a:cxn>
              <a:cxn ang="0">
                <a:pos x="151520" y="0"/>
              </a:cxn>
              <a:cxn ang="0">
                <a:pos x="171162" y="19641"/>
              </a:cxn>
              <a:cxn ang="0">
                <a:pos x="171162" y="44895"/>
              </a:cxn>
              <a:cxn ang="0">
                <a:pos x="148714" y="44895"/>
              </a:cxn>
              <a:cxn ang="0">
                <a:pos x="148714" y="22447"/>
              </a:cxn>
              <a:cxn ang="0">
                <a:pos x="89790" y="22447"/>
              </a:cxn>
              <a:cxn ang="0">
                <a:pos x="89790" y="44895"/>
              </a:cxn>
              <a:cxn ang="0">
                <a:pos x="67342" y="44895"/>
              </a:cxn>
              <a:cxn ang="0">
                <a:pos x="67342" y="19641"/>
              </a:cxn>
              <a:cxn ang="0">
                <a:pos x="86984" y="0"/>
              </a:cxn>
              <a:cxn ang="0">
                <a:pos x="0" y="56118"/>
              </a:cxn>
              <a:cxn ang="0">
                <a:pos x="0" y="134684"/>
              </a:cxn>
              <a:cxn ang="0">
                <a:pos x="238504" y="134684"/>
              </a:cxn>
              <a:cxn ang="0">
                <a:pos x="238504" y="56118"/>
              </a:cxn>
              <a:cxn ang="0">
                <a:pos x="0" y="56118"/>
              </a:cxn>
            </a:cxnLst>
            <a:rect l="0" t="0" r="0" b="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A9262C"/>
          </a:solidFill>
          <a:ln w="9525">
            <a:noFill/>
          </a:ln>
        </p:spPr>
        <p:txBody>
          <a:bodyPr/>
          <a:lstStyle/>
          <a:p>
            <a:endParaRPr lang="zh-CN" altLang="en-US"/>
          </a:p>
        </p:txBody>
      </p:sp>
      <p:sp>
        <p:nvSpPr>
          <p:cNvPr id="22" name="椭圆 21"/>
          <p:cNvSpPr/>
          <p:nvPr/>
        </p:nvSpPr>
        <p:spPr>
          <a:xfrm>
            <a:off x="6527165" y="5472430"/>
            <a:ext cx="730250" cy="730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3" name="Freeform 34"/>
          <p:cNvSpPr>
            <a:spLocks noEditPoints="1"/>
          </p:cNvSpPr>
          <p:nvPr/>
        </p:nvSpPr>
        <p:spPr>
          <a:xfrm>
            <a:off x="6754813" y="5650230"/>
            <a:ext cx="265430" cy="417195"/>
          </a:xfrm>
          <a:custGeom>
            <a:avLst/>
            <a:gdLst/>
            <a:ahLst/>
            <a:cxnLst>
              <a:cxn ang="0">
                <a:pos x="159498" y="27985"/>
              </a:cxn>
              <a:cxn ang="0">
                <a:pos x="173489" y="142726"/>
              </a:cxn>
              <a:cxn ang="0">
                <a:pos x="142709" y="181906"/>
              </a:cxn>
              <a:cxn ang="0">
                <a:pos x="153901" y="181906"/>
              </a:cxn>
              <a:cxn ang="0">
                <a:pos x="159498" y="204294"/>
              </a:cxn>
              <a:cxn ang="0">
                <a:pos x="156700" y="221085"/>
              </a:cxn>
              <a:cxn ang="0">
                <a:pos x="159498" y="240675"/>
              </a:cxn>
              <a:cxn ang="0">
                <a:pos x="153901" y="260265"/>
              </a:cxn>
              <a:cxn ang="0">
                <a:pos x="41973" y="271459"/>
              </a:cxn>
              <a:cxn ang="0">
                <a:pos x="33579" y="263063"/>
              </a:cxn>
              <a:cxn ang="0">
                <a:pos x="33579" y="232279"/>
              </a:cxn>
              <a:cxn ang="0">
                <a:pos x="33579" y="229481"/>
              </a:cxn>
              <a:cxn ang="0">
                <a:pos x="33579" y="198697"/>
              </a:cxn>
              <a:cxn ang="0">
                <a:pos x="39175" y="193100"/>
              </a:cxn>
              <a:cxn ang="0">
                <a:pos x="44771" y="173510"/>
              </a:cxn>
              <a:cxn ang="0">
                <a:pos x="0" y="95151"/>
              </a:cxn>
              <a:cxn ang="0">
                <a:pos x="92341" y="0"/>
              </a:cxn>
              <a:cxn ang="0">
                <a:pos x="78350" y="111942"/>
              </a:cxn>
              <a:cxn ang="0">
                <a:pos x="83946" y="109143"/>
              </a:cxn>
              <a:cxn ang="0">
                <a:pos x="92341" y="114740"/>
              </a:cxn>
              <a:cxn ang="0">
                <a:pos x="100736" y="109143"/>
              </a:cxn>
              <a:cxn ang="0">
                <a:pos x="109130" y="114740"/>
              </a:cxn>
              <a:cxn ang="0">
                <a:pos x="120323" y="106345"/>
              </a:cxn>
              <a:cxn ang="0">
                <a:pos x="109130" y="142726"/>
              </a:cxn>
              <a:cxn ang="0">
                <a:pos x="123121" y="184704"/>
              </a:cxn>
              <a:cxn ang="0">
                <a:pos x="123121" y="162316"/>
              </a:cxn>
              <a:cxn ang="0">
                <a:pos x="156700" y="131532"/>
              </a:cxn>
              <a:cxn ang="0">
                <a:pos x="145507" y="41978"/>
              </a:cxn>
              <a:cxn ang="0">
                <a:pos x="39175" y="41978"/>
              </a:cxn>
              <a:cxn ang="0">
                <a:pos x="30780" y="131532"/>
              </a:cxn>
              <a:cxn ang="0">
                <a:pos x="64359" y="162316"/>
              </a:cxn>
              <a:cxn ang="0">
                <a:pos x="64359" y="187503"/>
              </a:cxn>
              <a:cxn ang="0">
                <a:pos x="81148" y="142726"/>
              </a:cxn>
              <a:cxn ang="0">
                <a:pos x="69955" y="106345"/>
              </a:cxn>
              <a:cxn ang="0">
                <a:pos x="111928" y="117539"/>
              </a:cxn>
              <a:cxn ang="0">
                <a:pos x="100736" y="114740"/>
              </a:cxn>
              <a:cxn ang="0">
                <a:pos x="83946" y="114740"/>
              </a:cxn>
              <a:cxn ang="0">
                <a:pos x="75552" y="117539"/>
              </a:cxn>
              <a:cxn ang="0">
                <a:pos x="89543" y="139927"/>
              </a:cxn>
              <a:cxn ang="0">
                <a:pos x="89543" y="187503"/>
              </a:cxn>
              <a:cxn ang="0">
                <a:pos x="97937" y="142726"/>
              </a:cxn>
              <a:cxn ang="0">
                <a:pos x="97937" y="139927"/>
              </a:cxn>
              <a:cxn ang="0">
                <a:pos x="120323" y="268661"/>
              </a:cxn>
              <a:cxn ang="0">
                <a:pos x="95139" y="296646"/>
              </a:cxn>
              <a:cxn ang="0">
                <a:pos x="120323" y="268661"/>
              </a:cxn>
              <a:cxn ang="0">
                <a:pos x="47570" y="246272"/>
              </a:cxn>
              <a:cxn ang="0">
                <a:pos x="47570" y="249071"/>
              </a:cxn>
              <a:cxn ang="0">
                <a:pos x="139910" y="240675"/>
              </a:cxn>
              <a:cxn ang="0">
                <a:pos x="139910" y="204294"/>
              </a:cxn>
              <a:cxn ang="0">
                <a:pos x="47570" y="212690"/>
              </a:cxn>
              <a:cxn ang="0">
                <a:pos x="139910" y="207092"/>
              </a:cxn>
              <a:cxn ang="0">
                <a:pos x="139910" y="204294"/>
              </a:cxn>
            </a:cxnLst>
            <a:rect l="0" t="0" r="0" b="0"/>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A9262C"/>
          </a:solidFill>
          <a:ln w="9525">
            <a:noFill/>
          </a:ln>
        </p:spPr>
        <p:txBody>
          <a:bodyPr/>
          <a:lstStyle/>
          <a:p>
            <a:endParaRPr lang="zh-CN" altLang="en-US"/>
          </a:p>
        </p:txBody>
      </p:sp>
      <p:sp>
        <p:nvSpPr>
          <p:cNvPr id="24" name="Freeform 49"/>
          <p:cNvSpPr>
            <a:spLocks noEditPoints="1"/>
          </p:cNvSpPr>
          <p:nvPr/>
        </p:nvSpPr>
        <p:spPr>
          <a:xfrm>
            <a:off x="11252835" y="5679440"/>
            <a:ext cx="279400" cy="307975"/>
          </a:xfrm>
          <a:custGeom>
            <a:avLst/>
            <a:gdLst/>
            <a:ahLst/>
            <a:cxnLst>
              <a:cxn ang="0">
                <a:pos x="28298" y="391037"/>
              </a:cxn>
              <a:cxn ang="0">
                <a:pos x="28298" y="70273"/>
              </a:cxn>
              <a:cxn ang="0">
                <a:pos x="69047" y="29469"/>
              </a:cxn>
              <a:cxn ang="0">
                <a:pos x="604441" y="29469"/>
              </a:cxn>
              <a:cxn ang="0">
                <a:pos x="645190" y="70273"/>
              </a:cxn>
              <a:cxn ang="0">
                <a:pos x="645190" y="391037"/>
              </a:cxn>
              <a:cxn ang="0">
                <a:pos x="604441" y="431841"/>
              </a:cxn>
              <a:cxn ang="0">
                <a:pos x="69047" y="431841"/>
              </a:cxn>
              <a:cxn ang="0">
                <a:pos x="28298" y="391037"/>
              </a:cxn>
              <a:cxn ang="0">
                <a:pos x="604441" y="460177"/>
              </a:cxn>
              <a:cxn ang="0">
                <a:pos x="674620" y="391037"/>
              </a:cxn>
              <a:cxn ang="0">
                <a:pos x="674620" y="70273"/>
              </a:cxn>
              <a:cxn ang="0">
                <a:pos x="604441" y="0"/>
              </a:cxn>
              <a:cxn ang="0">
                <a:pos x="69047" y="0"/>
              </a:cxn>
              <a:cxn ang="0">
                <a:pos x="0" y="70273"/>
              </a:cxn>
              <a:cxn ang="0">
                <a:pos x="0" y="391037"/>
              </a:cxn>
              <a:cxn ang="0">
                <a:pos x="69047" y="460177"/>
              </a:cxn>
              <a:cxn ang="0">
                <a:pos x="277319" y="460177"/>
              </a:cxn>
              <a:cxn ang="0">
                <a:pos x="277319" y="523650"/>
              </a:cxn>
              <a:cxn ang="0">
                <a:pos x="69047" y="523650"/>
              </a:cxn>
              <a:cxn ang="0">
                <a:pos x="0" y="593923"/>
              </a:cxn>
              <a:cxn ang="0">
                <a:pos x="0" y="646061"/>
              </a:cxn>
              <a:cxn ang="0">
                <a:pos x="13583" y="660796"/>
              </a:cxn>
              <a:cxn ang="0">
                <a:pos x="659905" y="660796"/>
              </a:cxn>
              <a:cxn ang="0">
                <a:pos x="674620" y="646061"/>
              </a:cxn>
              <a:cxn ang="0">
                <a:pos x="674620" y="593923"/>
              </a:cxn>
              <a:cxn ang="0">
                <a:pos x="604441" y="523650"/>
              </a:cxn>
              <a:cxn ang="0">
                <a:pos x="397301" y="523650"/>
              </a:cxn>
              <a:cxn ang="0">
                <a:pos x="397301" y="460177"/>
              </a:cxn>
              <a:cxn ang="0">
                <a:pos x="604441" y="460177"/>
              </a:cxn>
              <a:cxn ang="0">
                <a:pos x="615761" y="391037"/>
              </a:cxn>
              <a:cxn ang="0">
                <a:pos x="615761" y="70273"/>
              </a:cxn>
              <a:cxn ang="0">
                <a:pos x="604441" y="58939"/>
              </a:cxn>
              <a:cxn ang="0">
                <a:pos x="70179" y="58939"/>
              </a:cxn>
              <a:cxn ang="0">
                <a:pos x="57728" y="70273"/>
              </a:cxn>
              <a:cxn ang="0">
                <a:pos x="57728" y="391037"/>
              </a:cxn>
              <a:cxn ang="0">
                <a:pos x="70179" y="402371"/>
              </a:cxn>
              <a:cxn ang="0">
                <a:pos x="604441" y="402371"/>
              </a:cxn>
              <a:cxn ang="0">
                <a:pos x="615761" y="391037"/>
              </a:cxn>
            </a:cxnLst>
            <a:rect l="0" t="0" r="0" b="0"/>
            <a:pathLst>
              <a:path w="596" h="583">
                <a:moveTo>
                  <a:pt x="25" y="345"/>
                </a:moveTo>
                <a:lnTo>
                  <a:pt x="25" y="62"/>
                </a:lnTo>
                <a:cubicBezTo>
                  <a:pt x="25" y="42"/>
                  <a:pt x="42" y="26"/>
                  <a:pt x="61" y="26"/>
                </a:cubicBezTo>
                <a:lnTo>
                  <a:pt x="534" y="26"/>
                </a:lnTo>
                <a:cubicBezTo>
                  <a:pt x="554" y="26"/>
                  <a:pt x="570" y="42"/>
                  <a:pt x="570" y="62"/>
                </a:cubicBezTo>
                <a:lnTo>
                  <a:pt x="570" y="345"/>
                </a:lnTo>
                <a:cubicBezTo>
                  <a:pt x="570" y="364"/>
                  <a:pt x="554" y="381"/>
                  <a:pt x="534" y="381"/>
                </a:cubicBezTo>
                <a:lnTo>
                  <a:pt x="61" y="381"/>
                </a:lnTo>
                <a:cubicBezTo>
                  <a:pt x="42" y="381"/>
                  <a:pt x="25" y="364"/>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2" y="52"/>
                </a:lnTo>
                <a:cubicBezTo>
                  <a:pt x="56" y="52"/>
                  <a:pt x="51" y="56"/>
                  <a:pt x="51" y="62"/>
                </a:cubicBezTo>
                <a:lnTo>
                  <a:pt x="51" y="345"/>
                </a:lnTo>
                <a:cubicBezTo>
                  <a:pt x="51" y="350"/>
                  <a:pt x="56" y="355"/>
                  <a:pt x="62" y="355"/>
                </a:cubicBezTo>
                <a:lnTo>
                  <a:pt x="534" y="355"/>
                </a:lnTo>
                <a:cubicBezTo>
                  <a:pt x="540" y="355"/>
                  <a:pt x="544" y="350"/>
                  <a:pt x="544" y="345"/>
                </a:cubicBezTo>
                <a:close/>
              </a:path>
            </a:pathLst>
          </a:custGeom>
          <a:solidFill>
            <a:srgbClr val="A9262C"/>
          </a:solidFill>
          <a:ln w="9525">
            <a:noFill/>
          </a:ln>
        </p:spPr>
        <p:txBody>
          <a:bodyPr/>
          <a:lstStyle/>
          <a:p>
            <a:endParaRPr lang="zh-CN" altLang="en-US"/>
          </a:p>
        </p:txBody>
      </p:sp>
    </p:spTree>
    <p:extLst>
      <p:ext uri="{BB962C8B-B14F-4D97-AF65-F5344CB8AC3E}">
        <p14:creationId xmlns:p14="http://schemas.microsoft.com/office/powerpoint/2010/main" val="3020098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1293</Words>
  <Application>Microsoft Office PowerPoint</Application>
  <PresentationFormat>宽屏</PresentationFormat>
  <Paragraphs>199</Paragraphs>
  <Slides>18</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黑体</vt:lpstr>
      <vt:lpstr>宋体</vt:lpstr>
      <vt:lpstr>微软雅黑</vt:lpstr>
      <vt:lpstr>微软雅黑 Light</vt:lpstr>
      <vt:lpstr>幼圆</vt:lpstr>
      <vt:lpstr>Arial</vt:lpstr>
      <vt:lpstr>Calibri</vt:lpstr>
      <vt:lpstr>Calibri Light</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dc:creator>
  <cp:lastModifiedBy>sumeng</cp:lastModifiedBy>
  <cp:revision>114</cp:revision>
  <dcterms:created xsi:type="dcterms:W3CDTF">2017-04-04T03:16:00Z</dcterms:created>
  <dcterms:modified xsi:type="dcterms:W3CDTF">2017-11-26T13:59:42Z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2052-10.1.0.6390</vt:lpwstr>
  </property>
</Properties>
</file>